
<file path=[Content_Types].xml><?xml version="1.0" encoding="utf-8"?>
<Types xmlns="http://schemas.openxmlformats.org/package/2006/content-types">
  <Default Extension="5"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763" r:id="rId2"/>
    <p:sldId id="821" r:id="rId3"/>
    <p:sldId id="819" r:id="rId4"/>
    <p:sldId id="828" r:id="rId5"/>
    <p:sldId id="788" r:id="rId6"/>
    <p:sldId id="2145705624" r:id="rId7"/>
    <p:sldId id="214570561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880" userDrawn="1">
          <p15:clr>
            <a:srgbClr val="A4A3A4"/>
          </p15:clr>
        </p15:guide>
        <p15:guide id="3" orient="horz" pos="3816" userDrawn="1">
          <p15:clr>
            <a:srgbClr val="A4A3A4"/>
          </p15:clr>
        </p15:guide>
        <p15:guide id="4" pos="5232" userDrawn="1">
          <p15:clr>
            <a:srgbClr val="A4A3A4"/>
          </p15:clr>
        </p15:guide>
        <p15:guide id="5"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2E61D-EF7C-9938-04DC-D984CF9A50B6}" name="Eamonn Howerter" initials="EH" userId="bbb020b9be380aa5" providerId="Windows Live"/>
  <p188:author id="{40A5D54D-0587-A2EC-957C-37C61A80E39E}" name="Cliff Pribble" initials="CP" userId="S::cPribble@nationaljournal.com::32fb5314-f426-4b2f-98ca-2a6f109d5f8b" providerId="AD"/>
  <p188:author id="{E0B4838B-4E13-474E-90A2-8059BA927751}" name="Kalea Young-Gibson" initials="KYG" userId="S::kyounggibson@nationaljournal.com::f588f6f5-ecba-4c28-ba1c-07666dc493b7" providerId="AD"/>
  <p188:author id="{881770A4-B1E1-25ED-8A24-3783E8B99A4E}" name="Jessica Coghlan" initials="JC" userId="S::jcoghlan@nationaljournal.com::cede88b5-fdc0-4654-9140-2bce6a98efa5" providerId="AD"/>
  <p188:author id="{A0374BA5-C33B-168C-8884-E855DAF5739C}" name="Samuel Bowles" initials="SB" userId="S::sbowles@nationaljournal.com::9e06f260-aef7-4f8a-aa43-f51ba89792f1" providerId="AD"/>
  <p188:author id="{1189D4B7-43F9-4C30-3818-B76F504E2E9F}" name="Snowden, Lauren" initials="LS" userId="S::lgsnowden@wm.edu::19647510-2f6c-4cf8-97d3-df95ca13f982" providerId="AD"/>
  <p188:author id="{CEF19EF6-7591-31A0-7C22-7AF54A1CE355}" name="Alex Oh" initials="AO" userId="efc14d48de3f4bb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nton, Sara" initials="SS" lastIdx="1" clrIdx="0">
    <p:extLst>
      <p:ext uri="{19B8F6BF-5375-455C-9EA6-DF929625EA0E}">
        <p15:presenceInfo xmlns:p15="http://schemas.microsoft.com/office/powerpoint/2012/main" userId="S::sstanton@nationaljournal.com::7241a462-0b3c-41c5-a928-a84612ae41e9" providerId="AD"/>
      </p:ext>
    </p:extLst>
  </p:cmAuthor>
  <p:cmAuthor id="2" name="Stublen, Daniel" initials="SD" lastIdx="32" clrIdx="1">
    <p:extLst>
      <p:ext uri="{19B8F6BF-5375-455C-9EA6-DF929625EA0E}">
        <p15:presenceInfo xmlns:p15="http://schemas.microsoft.com/office/powerpoint/2012/main" userId="Stublen, Daniel" providerId="None"/>
      </p:ext>
    </p:extLst>
  </p:cmAuthor>
  <p:cmAuthor id="3" name="Kim, Gina" initials="GK" lastIdx="32" clrIdx="2">
    <p:extLst>
      <p:ext uri="{19B8F6BF-5375-455C-9EA6-DF929625EA0E}">
        <p15:presenceInfo xmlns:p15="http://schemas.microsoft.com/office/powerpoint/2012/main" userId="Kim, G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0E3"/>
    <a:srgbClr val="FF5739"/>
    <a:srgbClr val="D8D9D9"/>
    <a:srgbClr val="BABBBA"/>
    <a:srgbClr val="6F2DBE"/>
    <a:srgbClr val="D9D9D9"/>
    <a:srgbClr val="D0E6D3"/>
    <a:srgbClr val="FFBF04"/>
    <a:srgbClr val="E72700"/>
    <a:srgbClr val="70B7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27126" autoAdjust="0"/>
  </p:normalViewPr>
  <p:slideViewPr>
    <p:cSldViewPr snapToGrid="0" snapToObjects="1">
      <p:cViewPr varScale="1">
        <p:scale>
          <a:sx n="99" d="100"/>
          <a:sy n="99" d="100"/>
        </p:scale>
        <p:origin x="348" y="90"/>
      </p:cViewPr>
      <p:guideLst>
        <p:guide orient="horz" pos="504"/>
        <p:guide pos="2880"/>
        <p:guide orient="horz" pos="3816"/>
        <p:guide pos="5232"/>
        <p:guide pos="52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1" d="100"/>
          <a:sy n="141" d="100"/>
        </p:scale>
        <p:origin x="22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30924417733723"/>
          <c:y val="1.4751226945884292E-2"/>
          <c:w val="0.60091039173516458"/>
          <c:h val="0.98524880202658804"/>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3905-4FF6-A0B3-F3B90291373B}"/>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3905-4FF6-A0B3-F3B90291373B}"/>
              </c:ext>
            </c:extLst>
          </c:dPt>
          <c:dLbls>
            <c:dLbl>
              <c:idx val="0"/>
              <c:layout>
                <c:manualLayout>
                  <c:x val="-0.23133199271708793"/>
                  <c:y val="-0.2861319384411367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r>
                      <a:rPr lang="en-US" sz="1200" dirty="0">
                        <a:solidFill>
                          <a:schemeClr val="bg1"/>
                        </a:solidFill>
                      </a:rPr>
                      <a:t>Step aside</a:t>
                    </a:r>
                    <a:endParaRPr lang="en-US" sz="1200" baseline="0" dirty="0">
                      <a:solidFill>
                        <a:schemeClr val="bg1"/>
                      </a:solidFill>
                    </a:endParaRPr>
                  </a:p>
                  <a:p>
                    <a:pPr>
                      <a:defRPr sz="1200" b="1">
                        <a:solidFill>
                          <a:schemeClr val="bg1"/>
                        </a:solidFill>
                      </a:defRPr>
                    </a:pPr>
                    <a:fld id="{936F7D7F-A6E8-4A14-B975-C7D3BA7EC294}" type="VALUE">
                      <a:rPr lang="en-US" sz="1200">
                        <a:solidFill>
                          <a:schemeClr val="bg1"/>
                        </a:solidFill>
                      </a:rPr>
                      <a:pPr>
                        <a:defRPr sz="12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8059866934642047"/>
                      <c:h val="0.26118158679328368"/>
                    </c:manualLayout>
                  </c15:layout>
                  <c15:dlblFieldTable/>
                  <c15:showDataLabelsRange val="0"/>
                </c:ext>
                <c:ext xmlns:c16="http://schemas.microsoft.com/office/drawing/2014/chart" uri="{C3380CC4-5D6E-409C-BE32-E72D297353CC}">
                  <c16:uniqueId val="{00000002-3905-4FF6-A0B3-F3B90291373B}"/>
                </c:ext>
              </c:extLst>
            </c:dLbl>
            <c:dLbl>
              <c:idx val="1"/>
              <c:layout>
                <c:manualLayout>
                  <c:x val="0.20441962526883256"/>
                  <c:y val="0.1806574928149377"/>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5815161865133041"/>
                      <c:h val="0.26118158679328368"/>
                    </c:manualLayout>
                  </c15:layout>
                </c:ext>
                <c:ext xmlns:c16="http://schemas.microsoft.com/office/drawing/2014/chart" uri="{C3380CC4-5D6E-409C-BE32-E72D297353CC}">
                  <c16:uniqueId val="{00000003-3905-4FF6-A0B3-F3B90291373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Step Aside</c:v>
                </c:pt>
                <c:pt idx="1">
                  <c:v>Continue</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0-3905-4FF6-A0B3-F3B9029137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1634630681719"/>
          <c:y val="0.12478136831537495"/>
          <c:w val="0.73572840178322063"/>
          <c:h val="0.91773251511556952"/>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BA99-4E21-9355-ECC1E51EE5CF}"/>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BA99-4E21-9355-ECC1E51EE5CF}"/>
              </c:ext>
            </c:extLst>
          </c:dPt>
          <c:cat>
            <c:strRef>
              <c:f>Sheet1!$A$2:$A$3</c:f>
              <c:strCache>
                <c:ptCount val="2"/>
                <c:pt idx="0">
                  <c:v>Step Aside</c:v>
                </c:pt>
                <c:pt idx="1">
                  <c:v>Continue</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BA99-4E21-9355-ECC1E51EE5C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1634630681719"/>
          <c:y val="9.861038203557887E-2"/>
          <c:w val="0.7665267854301967"/>
          <c:h val="0.90128098571011961"/>
        </c:manualLayout>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1392-413C-AFB5-E42B3B7FDDC7}"/>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1392-413C-AFB5-E42B3B7FDDC7}"/>
              </c:ext>
            </c:extLst>
          </c:dPt>
          <c:cat>
            <c:strRef>
              <c:f>Sheet1!$A$2:$A$3</c:f>
              <c:strCache>
                <c:ptCount val="2"/>
                <c:pt idx="0">
                  <c:v>Step Aside</c:v>
                </c:pt>
                <c:pt idx="1">
                  <c:v>Continue</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1392-413C-AFB5-E42B3B7FDD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62078991896966E-2"/>
          <c:y val="4.59582460271038E-2"/>
          <c:w val="0.96147584201620606"/>
          <c:h val="0.72857511297364397"/>
        </c:manualLayout>
      </c:layout>
      <c:barChart>
        <c:barDir val="col"/>
        <c:grouping val="clustered"/>
        <c:varyColors val="0"/>
        <c:ser>
          <c:idx val="0"/>
          <c:order val="0"/>
          <c:tx>
            <c:strRef>
              <c:f>Sheet1!$B$1</c:f>
              <c:strCache>
                <c:ptCount val="1"/>
                <c:pt idx="0">
                  <c:v>Biden</c:v>
                </c:pt>
              </c:strCache>
            </c:strRef>
          </c:tx>
          <c:spPr>
            <a:solidFill>
              <a:srgbClr val="0380E3"/>
            </a:solidFill>
            <a:ln>
              <a:noFill/>
            </a:ln>
            <a:effectLst/>
          </c:spPr>
          <c:invertIfNegative val="0"/>
          <c:cat>
            <c:strRef>
              <c:f>Sheet1!$A$2:$A$10</c:f>
              <c:strCache>
                <c:ptCount val="9"/>
                <c:pt idx="0">
                  <c:v>Economy</c:v>
                </c:pt>
                <c:pt idx="1">
                  <c:v>Immigration</c:v>
                </c:pt>
                <c:pt idx="2">
                  <c:v>Heath care</c:v>
                </c:pt>
                <c:pt idx="3">
                  <c:v>Abortion access</c:v>
                </c:pt>
                <c:pt idx="4">
                  <c:v>Gun violence</c:v>
                </c:pt>
                <c:pt idx="5">
                  <c:v>Inflation</c:v>
                </c:pt>
                <c:pt idx="6">
                  <c:v>Israel-Hamas
war</c:v>
                </c:pt>
                <c:pt idx="7">
                  <c:v>Crime and safety</c:v>
                </c:pt>
                <c:pt idx="8">
                  <c:v>Protecting
American
democracy</c:v>
                </c:pt>
              </c:strCache>
            </c:strRef>
          </c:cat>
          <c:val>
            <c:numRef>
              <c:f>Sheet1!$B$2:$B$9</c:f>
              <c:numCache>
                <c:formatCode>0%</c:formatCode>
                <c:ptCount val="8"/>
                <c:pt idx="0">
                  <c:v>0.35</c:v>
                </c:pt>
                <c:pt idx="1">
                  <c:v>0.32</c:v>
                </c:pt>
                <c:pt idx="2">
                  <c:v>0.41</c:v>
                </c:pt>
                <c:pt idx="3">
                  <c:v>0.44</c:v>
                </c:pt>
                <c:pt idx="4">
                  <c:v>0.38</c:v>
                </c:pt>
                <c:pt idx="5">
                  <c:v>0.33</c:v>
                </c:pt>
                <c:pt idx="6">
                  <c:v>0.28999999999999998</c:v>
                </c:pt>
                <c:pt idx="7">
                  <c:v>0.35</c:v>
                </c:pt>
              </c:numCache>
            </c:numRef>
          </c:val>
          <c:extLst>
            <c:ext xmlns:c16="http://schemas.microsoft.com/office/drawing/2014/chart" uri="{C3380CC4-5D6E-409C-BE32-E72D297353CC}">
              <c16:uniqueId val="{00000000-D2AB-4AE9-BCBB-43F8920AC9BC}"/>
            </c:ext>
          </c:extLst>
        </c:ser>
        <c:ser>
          <c:idx val="1"/>
          <c:order val="1"/>
          <c:tx>
            <c:strRef>
              <c:f>Sheet1!$C$1</c:f>
              <c:strCache>
                <c:ptCount val="1"/>
                <c:pt idx="0">
                  <c:v>Trump</c:v>
                </c:pt>
              </c:strCache>
            </c:strRef>
          </c:tx>
          <c:spPr>
            <a:solidFill>
              <a:srgbClr val="FF5739"/>
            </a:solidFill>
            <a:ln>
              <a:noFill/>
            </a:ln>
            <a:effectLst/>
          </c:spPr>
          <c:invertIfNegative val="0"/>
          <c:cat>
            <c:strRef>
              <c:f>Sheet1!$A$2:$A$10</c:f>
              <c:strCache>
                <c:ptCount val="9"/>
                <c:pt idx="0">
                  <c:v>Economy</c:v>
                </c:pt>
                <c:pt idx="1">
                  <c:v>Immigration</c:v>
                </c:pt>
                <c:pt idx="2">
                  <c:v>Heath care</c:v>
                </c:pt>
                <c:pt idx="3">
                  <c:v>Abortion access</c:v>
                </c:pt>
                <c:pt idx="4">
                  <c:v>Gun violence</c:v>
                </c:pt>
                <c:pt idx="5">
                  <c:v>Inflation</c:v>
                </c:pt>
                <c:pt idx="6">
                  <c:v>Israel-Hamas
war</c:v>
                </c:pt>
                <c:pt idx="7">
                  <c:v>Crime and safety</c:v>
                </c:pt>
                <c:pt idx="8">
                  <c:v>Protecting
American
democracy</c:v>
                </c:pt>
              </c:strCache>
            </c:strRef>
          </c:cat>
          <c:val>
            <c:numRef>
              <c:f>Sheet1!$C$2:$C$9</c:f>
              <c:numCache>
                <c:formatCode>0%</c:formatCode>
                <c:ptCount val="8"/>
                <c:pt idx="0">
                  <c:v>0.45</c:v>
                </c:pt>
                <c:pt idx="1">
                  <c:v>0.46</c:v>
                </c:pt>
                <c:pt idx="2">
                  <c:v>0.35</c:v>
                </c:pt>
                <c:pt idx="3">
                  <c:v>0.31</c:v>
                </c:pt>
                <c:pt idx="4">
                  <c:v>0.37</c:v>
                </c:pt>
                <c:pt idx="5">
                  <c:v>0.44</c:v>
                </c:pt>
                <c:pt idx="6">
                  <c:v>0.38</c:v>
                </c:pt>
                <c:pt idx="7">
                  <c:v>0.42</c:v>
                </c:pt>
              </c:numCache>
            </c:numRef>
          </c:val>
          <c:extLst>
            <c:ext xmlns:c16="http://schemas.microsoft.com/office/drawing/2014/chart" uri="{C3380CC4-5D6E-409C-BE32-E72D297353CC}">
              <c16:uniqueId val="{00000001-D2AB-4AE9-BCBB-43F8920AC9BC}"/>
            </c:ext>
          </c:extLst>
        </c:ser>
        <c:dLbls>
          <c:showLegendKey val="0"/>
          <c:showVal val="0"/>
          <c:showCatName val="0"/>
          <c:showSerName val="0"/>
          <c:showPercent val="0"/>
          <c:showBubbleSize val="0"/>
        </c:dLbls>
        <c:gapWidth val="100"/>
        <c:overlap val="-27"/>
        <c:axId val="1628091007"/>
        <c:axId val="1628092255"/>
      </c:barChart>
      <c:catAx>
        <c:axId val="1628091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lumMod val="75000"/>
                    <a:lumOff val="25000"/>
                  </a:schemeClr>
                </a:solidFill>
                <a:latin typeface="+mn-lt"/>
                <a:ea typeface="+mn-ea"/>
                <a:cs typeface="+mn-cs"/>
              </a:defRPr>
            </a:pPr>
            <a:endParaRPr lang="en-US"/>
          </a:p>
        </c:txPr>
        <c:crossAx val="1628092255"/>
        <c:crosses val="autoZero"/>
        <c:auto val="1"/>
        <c:lblAlgn val="ctr"/>
        <c:lblOffset val="100"/>
        <c:noMultiLvlLbl val="0"/>
      </c:catAx>
      <c:valAx>
        <c:axId val="1628092255"/>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28091007"/>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00038760977661E-2"/>
          <c:y val="3.4698070052033597E-2"/>
          <c:w val="0.90019568537804984"/>
          <c:h val="0.92159461213215399"/>
        </c:manualLayout>
      </c:layout>
      <c:lineChart>
        <c:grouping val="standard"/>
        <c:varyColors val="0"/>
        <c:ser>
          <c:idx val="0"/>
          <c:order val="0"/>
          <c:tx>
            <c:strRef>
              <c:f>Sheet1!$B$1</c:f>
              <c:strCache>
                <c:ptCount val="1"/>
                <c:pt idx="0">
                  <c:v>Biden approval </c:v>
                </c:pt>
              </c:strCache>
            </c:strRef>
          </c:tx>
          <c:spPr>
            <a:ln w="28575" cap="rnd">
              <a:solidFill>
                <a:srgbClr val="0380E3"/>
              </a:solidFill>
              <a:round/>
            </a:ln>
            <a:effectLst/>
          </c:spPr>
          <c:marker>
            <c:symbol val="none"/>
          </c:marker>
          <c:dPt>
            <c:idx val="33"/>
            <c:marker>
              <c:symbol val="none"/>
            </c:marker>
            <c:bubble3D val="0"/>
            <c:extLst>
              <c:ext xmlns:c16="http://schemas.microsoft.com/office/drawing/2014/chart" uri="{C3380CC4-5D6E-409C-BE32-E72D297353CC}">
                <c16:uniqueId val="{00000000-2959-4F9C-BD04-03EE58C7F057}"/>
              </c:ext>
            </c:extLst>
          </c:dPt>
          <c:dPt>
            <c:idx val="36"/>
            <c:marker>
              <c:symbol val="none"/>
            </c:marker>
            <c:bubble3D val="0"/>
            <c:extLst>
              <c:ext xmlns:c16="http://schemas.microsoft.com/office/drawing/2014/chart" uri="{C3380CC4-5D6E-409C-BE32-E72D297353CC}">
                <c16:uniqueId val="{00000001-2959-4F9C-BD04-03EE58C7F057}"/>
              </c:ext>
            </c:extLst>
          </c:dPt>
          <c:dLbls>
            <c:dLbl>
              <c:idx val="0"/>
              <c:layout>
                <c:manualLayout>
                  <c:x val="-1.2306610407876223E-2"/>
                  <c:y val="8.961517499033396E-2"/>
                </c:manualLayout>
              </c:layout>
              <c:tx>
                <c:rich>
                  <a:bodyPr/>
                  <a:lstStyle/>
                  <a:p>
                    <a:fld id="{C00F28EE-FDDF-4CDC-A161-6DE3B4F9721C}"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59-4F9C-BD04-03EE58C7F057}"/>
                </c:ext>
              </c:extLst>
            </c:dLbl>
            <c:dLbl>
              <c:idx val="19"/>
              <c:layout>
                <c:manualLayout>
                  <c:x val="-2.9887482419127923E-2"/>
                  <c:y val="-6.8481209007885221E-2"/>
                </c:manualLayout>
              </c:layout>
              <c:tx>
                <c:rich>
                  <a:bodyPr/>
                  <a:lstStyle/>
                  <a:p>
                    <a:fld id="{3CC4D91B-EF90-428F-A47B-BDCB40DB901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59-4F9C-BD04-03EE58C7F057}"/>
                </c:ext>
              </c:extLst>
            </c:dLbl>
            <c:dLbl>
              <c:idx val="30"/>
              <c:layout>
                <c:manualLayout>
                  <c:x val="-2.461322081575246E-2"/>
                  <c:y val="5.4118666412011046E-2"/>
                </c:manualLayout>
              </c:layout>
              <c:tx>
                <c:rich>
                  <a:bodyPr/>
                  <a:lstStyle/>
                  <a:p>
                    <a:fld id="{DAECE2D6-90A2-47FA-BC68-56C462B4419E}"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959-4F9C-BD04-03EE58C7F05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380E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Sheet1!$A$2:$A$43</c:f>
              <c:strCache>
                <c:ptCount val="42"/>
                <c:pt idx="0">
                  <c:v>Year 1, 
January</c:v>
                </c:pt>
                <c:pt idx="1">
                  <c:v>Year 1, February</c:v>
                </c:pt>
                <c:pt idx="2">
                  <c:v>Year 1, March</c:v>
                </c:pt>
                <c:pt idx="3">
                  <c:v>Year 1, 
April</c:v>
                </c:pt>
                <c:pt idx="4">
                  <c:v>Year 1,
May</c:v>
                </c:pt>
                <c:pt idx="5">
                  <c:v>Year 1, June</c:v>
                </c:pt>
                <c:pt idx="6">
                  <c:v>Year 1, July</c:v>
                </c:pt>
                <c:pt idx="7">
                  <c:v>Year 1, August</c:v>
                </c:pt>
                <c:pt idx="8">
                  <c:v>Year 1, 
September</c:v>
                </c:pt>
                <c:pt idx="9">
                  <c:v>Year 1, October</c:v>
                </c:pt>
                <c:pt idx="10">
                  <c:v>Year 1, November</c:v>
                </c:pt>
                <c:pt idx="11">
                  <c:v>Year 1, December</c:v>
                </c:pt>
                <c:pt idx="12">
                  <c:v>Year 2, 
January</c:v>
                </c:pt>
                <c:pt idx="13">
                  <c:v>Year 2, February</c:v>
                </c:pt>
                <c:pt idx="14">
                  <c:v>Year 2, March</c:v>
                </c:pt>
                <c:pt idx="15">
                  <c:v>Year 2, April</c:v>
                </c:pt>
                <c:pt idx="16">
                  <c:v>Year 2, 
May</c:v>
                </c:pt>
                <c:pt idx="17">
                  <c:v>Year 2, June</c:v>
                </c:pt>
                <c:pt idx="18">
                  <c:v>Year 2, July</c:v>
                </c:pt>
                <c:pt idx="19">
                  <c:v>Year 2, August</c:v>
                </c:pt>
                <c:pt idx="20">
                  <c:v>Year 2, 
September</c:v>
                </c:pt>
                <c:pt idx="21">
                  <c:v>Year 2, October</c:v>
                </c:pt>
                <c:pt idx="22">
                  <c:v>Year 2, November</c:v>
                </c:pt>
                <c:pt idx="23">
                  <c:v>Year 2, December</c:v>
                </c:pt>
                <c:pt idx="24">
                  <c:v>Year 3, 
January</c:v>
                </c:pt>
                <c:pt idx="25">
                  <c:v>Year 3, February</c:v>
                </c:pt>
                <c:pt idx="26">
                  <c:v>Year 3, March</c:v>
                </c:pt>
                <c:pt idx="27">
                  <c:v>Year 3, April</c:v>
                </c:pt>
                <c:pt idx="28">
                  <c:v>Year 3, 
May</c:v>
                </c:pt>
                <c:pt idx="29">
                  <c:v>Year 3, June</c:v>
                </c:pt>
                <c:pt idx="30">
                  <c:v>Year 3, July</c:v>
                </c:pt>
                <c:pt idx="31">
                  <c:v>Year 3, August</c:v>
                </c:pt>
                <c:pt idx="32">
                  <c:v>Year 3, 
September</c:v>
                </c:pt>
                <c:pt idx="33">
                  <c:v>Year 3, October</c:v>
                </c:pt>
                <c:pt idx="34">
                  <c:v>Year 3, November</c:v>
                </c:pt>
                <c:pt idx="35">
                  <c:v>Year 3, December</c:v>
                </c:pt>
                <c:pt idx="36">
                  <c:v>Year 4, 
January</c:v>
                </c:pt>
                <c:pt idx="37">
                  <c:v>Year 4, February</c:v>
                </c:pt>
                <c:pt idx="38">
                  <c:v>Year 4, March</c:v>
                </c:pt>
                <c:pt idx="39">
                  <c:v>Year 4, April</c:v>
                </c:pt>
                <c:pt idx="40">
                  <c:v>Year 4, 
May</c:v>
                </c:pt>
                <c:pt idx="41">
                  <c:v>Year 4, June</c:v>
                </c:pt>
              </c:strCache>
            </c:strRef>
          </c:cat>
          <c:val>
            <c:numRef>
              <c:f>Sheet1!$B$2:$B$43</c:f>
              <c:numCache>
                <c:formatCode>General</c:formatCode>
                <c:ptCount val="42"/>
                <c:pt idx="0">
                  <c:v>57</c:v>
                </c:pt>
                <c:pt idx="1">
                  <c:v>56</c:v>
                </c:pt>
                <c:pt idx="2">
                  <c:v>54</c:v>
                </c:pt>
                <c:pt idx="3">
                  <c:v>57</c:v>
                </c:pt>
                <c:pt idx="4">
                  <c:v>54</c:v>
                </c:pt>
                <c:pt idx="5">
                  <c:v>56</c:v>
                </c:pt>
                <c:pt idx="6">
                  <c:v>50</c:v>
                </c:pt>
                <c:pt idx="7">
                  <c:v>49</c:v>
                </c:pt>
                <c:pt idx="8">
                  <c:v>43</c:v>
                </c:pt>
                <c:pt idx="9">
                  <c:v>42</c:v>
                </c:pt>
                <c:pt idx="10">
                  <c:v>42</c:v>
                </c:pt>
                <c:pt idx="11">
                  <c:v>43</c:v>
                </c:pt>
                <c:pt idx="12">
                  <c:v>40</c:v>
                </c:pt>
                <c:pt idx="13">
                  <c:v>41</c:v>
                </c:pt>
                <c:pt idx="14">
                  <c:v>42</c:v>
                </c:pt>
                <c:pt idx="15">
                  <c:v>41</c:v>
                </c:pt>
                <c:pt idx="16">
                  <c:v>41</c:v>
                </c:pt>
                <c:pt idx="17">
                  <c:v>41</c:v>
                </c:pt>
                <c:pt idx="18">
                  <c:v>38</c:v>
                </c:pt>
                <c:pt idx="19">
                  <c:v>44</c:v>
                </c:pt>
                <c:pt idx="20">
                  <c:v>42</c:v>
                </c:pt>
                <c:pt idx="21">
                  <c:v>40</c:v>
                </c:pt>
                <c:pt idx="22">
                  <c:v>40</c:v>
                </c:pt>
                <c:pt idx="23">
                  <c:v>40</c:v>
                </c:pt>
                <c:pt idx="24">
                  <c:v>41</c:v>
                </c:pt>
                <c:pt idx="25">
                  <c:v>42</c:v>
                </c:pt>
                <c:pt idx="26">
                  <c:v>40</c:v>
                </c:pt>
                <c:pt idx="27">
                  <c:v>37</c:v>
                </c:pt>
                <c:pt idx="28">
                  <c:v>39</c:v>
                </c:pt>
                <c:pt idx="29">
                  <c:v>43</c:v>
                </c:pt>
                <c:pt idx="30">
                  <c:v>40</c:v>
                </c:pt>
                <c:pt idx="31">
                  <c:v>42</c:v>
                </c:pt>
                <c:pt idx="32">
                  <c:v>41</c:v>
                </c:pt>
                <c:pt idx="33">
                  <c:v>37</c:v>
                </c:pt>
                <c:pt idx="34">
                  <c:v>37</c:v>
                </c:pt>
                <c:pt idx="35">
                  <c:v>39</c:v>
                </c:pt>
                <c:pt idx="36">
                  <c:v>41</c:v>
                </c:pt>
                <c:pt idx="37">
                  <c:v>38</c:v>
                </c:pt>
                <c:pt idx="38">
                  <c:v>40</c:v>
                </c:pt>
                <c:pt idx="39">
                  <c:v>38</c:v>
                </c:pt>
                <c:pt idx="40">
                  <c:v>39</c:v>
                </c:pt>
                <c:pt idx="41">
                  <c:v>38</c:v>
                </c:pt>
              </c:numCache>
            </c:numRef>
          </c:val>
          <c:smooth val="0"/>
          <c:extLst>
            <c:ext xmlns:c16="http://schemas.microsoft.com/office/drawing/2014/chart" uri="{C3380CC4-5D6E-409C-BE32-E72D297353CC}">
              <c16:uniqueId val="{00000005-2959-4F9C-BD04-03EE58C7F057}"/>
            </c:ext>
          </c:extLst>
        </c:ser>
        <c:ser>
          <c:idx val="1"/>
          <c:order val="1"/>
          <c:tx>
            <c:strRef>
              <c:f>Sheet1!$C$1</c:f>
              <c:strCache>
                <c:ptCount val="1"/>
                <c:pt idx="0">
                  <c:v>Trump approval</c:v>
                </c:pt>
              </c:strCache>
            </c:strRef>
          </c:tx>
          <c:spPr>
            <a:ln w="28575" cap="rnd">
              <a:solidFill>
                <a:srgbClr val="FF5739"/>
              </a:solidFill>
              <a:round/>
            </a:ln>
            <a:effectLst/>
          </c:spPr>
          <c:marker>
            <c:symbol val="none"/>
          </c:marker>
          <c:dPt>
            <c:idx val="33"/>
            <c:marker>
              <c:symbol val="none"/>
            </c:marker>
            <c:bubble3D val="0"/>
            <c:extLst>
              <c:ext xmlns:c16="http://schemas.microsoft.com/office/drawing/2014/chart" uri="{C3380CC4-5D6E-409C-BE32-E72D297353CC}">
                <c16:uniqueId val="{00000006-2959-4F9C-BD04-03EE58C7F057}"/>
              </c:ext>
            </c:extLst>
          </c:dPt>
          <c:dPt>
            <c:idx val="36"/>
            <c:marker>
              <c:symbol val="none"/>
            </c:marker>
            <c:bubble3D val="0"/>
            <c:extLst>
              <c:ext xmlns:c16="http://schemas.microsoft.com/office/drawing/2014/chart" uri="{C3380CC4-5D6E-409C-BE32-E72D297353CC}">
                <c16:uniqueId val="{00000007-2959-4F9C-BD04-03EE58C7F057}"/>
              </c:ext>
            </c:extLst>
          </c:dPt>
          <c:dLbls>
            <c:dLbl>
              <c:idx val="0"/>
              <c:layout>
                <c:manualLayout>
                  <c:x val="-5.2742616033755359E-3"/>
                  <c:y val="0.12935356292711103"/>
                </c:manualLayout>
              </c:layout>
              <c:tx>
                <c:rich>
                  <a:bodyPr/>
                  <a:lstStyle/>
                  <a:p>
                    <a:fld id="{854D71AE-64BD-4608-8557-BF8497BB9C81}"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959-4F9C-BD04-03EE58C7F057}"/>
                </c:ext>
              </c:extLst>
            </c:dLbl>
            <c:dLbl>
              <c:idx val="19"/>
              <c:layout>
                <c:manualLayout>
                  <c:x val="-2.8129395218002812E-2"/>
                  <c:y val="6.5950835938118638E-2"/>
                </c:manualLayout>
              </c:layout>
              <c:tx>
                <c:rich>
                  <a:bodyPr/>
                  <a:lstStyle/>
                  <a:p>
                    <a:fld id="{97E20B80-DD57-4570-B1B3-A34C24408EB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959-4F9C-BD04-03EE58C7F057}"/>
                </c:ext>
              </c:extLst>
            </c:dLbl>
            <c:dLbl>
              <c:idx val="30"/>
              <c:layout>
                <c:manualLayout>
                  <c:x val="-2.461322081575246E-2"/>
                  <c:y val="-5.3263162561688546E-2"/>
                </c:manualLayout>
              </c:layout>
              <c:tx>
                <c:rich>
                  <a:bodyPr/>
                  <a:lstStyle/>
                  <a:p>
                    <a:fld id="{282F4471-2C52-4FB9-BA4D-C86A16616D79}"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959-4F9C-BD04-03EE58C7F057}"/>
                </c:ext>
              </c:extLst>
            </c:dLbl>
            <c:dLbl>
              <c:idx val="41"/>
              <c:layout>
                <c:manualLayout>
                  <c:x val="-3.5161744022504807E-3"/>
                  <c:y val="-1.5218046446196717E-2"/>
                </c:manualLayout>
              </c:layout>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959-4F9C-BD04-03EE58C7F05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5739"/>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Sheet1!$A$2:$A$43</c:f>
              <c:strCache>
                <c:ptCount val="42"/>
                <c:pt idx="0">
                  <c:v>Year 1, 
January</c:v>
                </c:pt>
                <c:pt idx="1">
                  <c:v>Year 1, February</c:v>
                </c:pt>
                <c:pt idx="2">
                  <c:v>Year 1, March</c:v>
                </c:pt>
                <c:pt idx="3">
                  <c:v>Year 1, 
April</c:v>
                </c:pt>
                <c:pt idx="4">
                  <c:v>Year 1,
May</c:v>
                </c:pt>
                <c:pt idx="5">
                  <c:v>Year 1, June</c:v>
                </c:pt>
                <c:pt idx="6">
                  <c:v>Year 1, July</c:v>
                </c:pt>
                <c:pt idx="7">
                  <c:v>Year 1, August</c:v>
                </c:pt>
                <c:pt idx="8">
                  <c:v>Year 1, 
September</c:v>
                </c:pt>
                <c:pt idx="9">
                  <c:v>Year 1, October</c:v>
                </c:pt>
                <c:pt idx="10">
                  <c:v>Year 1, November</c:v>
                </c:pt>
                <c:pt idx="11">
                  <c:v>Year 1, December</c:v>
                </c:pt>
                <c:pt idx="12">
                  <c:v>Year 2, 
January</c:v>
                </c:pt>
                <c:pt idx="13">
                  <c:v>Year 2, February</c:v>
                </c:pt>
                <c:pt idx="14">
                  <c:v>Year 2, March</c:v>
                </c:pt>
                <c:pt idx="15">
                  <c:v>Year 2, April</c:v>
                </c:pt>
                <c:pt idx="16">
                  <c:v>Year 2, 
May</c:v>
                </c:pt>
                <c:pt idx="17">
                  <c:v>Year 2, June</c:v>
                </c:pt>
                <c:pt idx="18">
                  <c:v>Year 2, July</c:v>
                </c:pt>
                <c:pt idx="19">
                  <c:v>Year 2, August</c:v>
                </c:pt>
                <c:pt idx="20">
                  <c:v>Year 2, 
September</c:v>
                </c:pt>
                <c:pt idx="21">
                  <c:v>Year 2, October</c:v>
                </c:pt>
                <c:pt idx="22">
                  <c:v>Year 2, November</c:v>
                </c:pt>
                <c:pt idx="23">
                  <c:v>Year 2, December</c:v>
                </c:pt>
                <c:pt idx="24">
                  <c:v>Year 3, 
January</c:v>
                </c:pt>
                <c:pt idx="25">
                  <c:v>Year 3, February</c:v>
                </c:pt>
                <c:pt idx="26">
                  <c:v>Year 3, March</c:v>
                </c:pt>
                <c:pt idx="27">
                  <c:v>Year 3, April</c:v>
                </c:pt>
                <c:pt idx="28">
                  <c:v>Year 3, 
May</c:v>
                </c:pt>
                <c:pt idx="29">
                  <c:v>Year 3, June</c:v>
                </c:pt>
                <c:pt idx="30">
                  <c:v>Year 3, July</c:v>
                </c:pt>
                <c:pt idx="31">
                  <c:v>Year 3, August</c:v>
                </c:pt>
                <c:pt idx="32">
                  <c:v>Year 3, 
September</c:v>
                </c:pt>
                <c:pt idx="33">
                  <c:v>Year 3, October</c:v>
                </c:pt>
                <c:pt idx="34">
                  <c:v>Year 3, November</c:v>
                </c:pt>
                <c:pt idx="35">
                  <c:v>Year 3, December</c:v>
                </c:pt>
                <c:pt idx="36">
                  <c:v>Year 4, 
January</c:v>
                </c:pt>
                <c:pt idx="37">
                  <c:v>Year 4, February</c:v>
                </c:pt>
                <c:pt idx="38">
                  <c:v>Year 4, March</c:v>
                </c:pt>
                <c:pt idx="39">
                  <c:v>Year 4, April</c:v>
                </c:pt>
                <c:pt idx="40">
                  <c:v>Year 4, 
May</c:v>
                </c:pt>
                <c:pt idx="41">
                  <c:v>Year 4, June</c:v>
                </c:pt>
              </c:strCache>
            </c:strRef>
          </c:cat>
          <c:val>
            <c:numRef>
              <c:f>Sheet1!$C$2:$C$43</c:f>
              <c:numCache>
                <c:formatCode>General</c:formatCode>
                <c:ptCount val="42"/>
                <c:pt idx="0">
                  <c:v>45</c:v>
                </c:pt>
                <c:pt idx="1">
                  <c:v>43</c:v>
                </c:pt>
                <c:pt idx="2">
                  <c:v>42</c:v>
                </c:pt>
                <c:pt idx="3">
                  <c:v>40</c:v>
                </c:pt>
                <c:pt idx="4">
                  <c:v>42</c:v>
                </c:pt>
                <c:pt idx="5">
                  <c:v>37</c:v>
                </c:pt>
                <c:pt idx="6">
                  <c:v>38</c:v>
                </c:pt>
                <c:pt idx="7">
                  <c:v>36</c:v>
                </c:pt>
                <c:pt idx="8">
                  <c:v>37</c:v>
                </c:pt>
                <c:pt idx="9">
                  <c:v>38</c:v>
                </c:pt>
                <c:pt idx="10">
                  <c:v>38</c:v>
                </c:pt>
                <c:pt idx="11">
                  <c:v>36</c:v>
                </c:pt>
                <c:pt idx="12">
                  <c:v>37</c:v>
                </c:pt>
                <c:pt idx="13">
                  <c:v>40</c:v>
                </c:pt>
                <c:pt idx="14">
                  <c:v>39</c:v>
                </c:pt>
                <c:pt idx="15">
                  <c:v>41</c:v>
                </c:pt>
                <c:pt idx="16">
                  <c:v>43</c:v>
                </c:pt>
                <c:pt idx="17">
                  <c:v>42</c:v>
                </c:pt>
                <c:pt idx="18">
                  <c:v>41</c:v>
                </c:pt>
                <c:pt idx="19">
                  <c:v>39</c:v>
                </c:pt>
                <c:pt idx="20">
                  <c:v>40</c:v>
                </c:pt>
                <c:pt idx="21">
                  <c:v>43</c:v>
                </c:pt>
                <c:pt idx="22">
                  <c:v>38</c:v>
                </c:pt>
                <c:pt idx="23">
                  <c:v>40</c:v>
                </c:pt>
                <c:pt idx="24">
                  <c:v>37</c:v>
                </c:pt>
                <c:pt idx="25">
                  <c:v>44</c:v>
                </c:pt>
                <c:pt idx="26">
                  <c:v>39</c:v>
                </c:pt>
                <c:pt idx="27">
                  <c:v>45</c:v>
                </c:pt>
                <c:pt idx="28">
                  <c:v>42</c:v>
                </c:pt>
                <c:pt idx="29">
                  <c:v>43</c:v>
                </c:pt>
                <c:pt idx="30">
                  <c:v>44</c:v>
                </c:pt>
                <c:pt idx="31">
                  <c:v>41</c:v>
                </c:pt>
                <c:pt idx="32">
                  <c:v>43</c:v>
                </c:pt>
                <c:pt idx="33">
                  <c:v>39</c:v>
                </c:pt>
                <c:pt idx="34">
                  <c:v>43</c:v>
                </c:pt>
                <c:pt idx="35">
                  <c:v>45</c:v>
                </c:pt>
                <c:pt idx="36">
                  <c:v>44</c:v>
                </c:pt>
                <c:pt idx="37">
                  <c:v>49</c:v>
                </c:pt>
                <c:pt idx="38">
                  <c:v>44</c:v>
                </c:pt>
                <c:pt idx="39">
                  <c:v>43</c:v>
                </c:pt>
                <c:pt idx="40">
                  <c:v>49</c:v>
                </c:pt>
                <c:pt idx="41">
                  <c:v>38</c:v>
                </c:pt>
              </c:numCache>
            </c:numRef>
          </c:val>
          <c:smooth val="0"/>
          <c:extLst>
            <c:ext xmlns:c16="http://schemas.microsoft.com/office/drawing/2014/chart" uri="{C3380CC4-5D6E-409C-BE32-E72D297353CC}">
              <c16:uniqueId val="{0000000C-2959-4F9C-BD04-03EE58C7F057}"/>
            </c:ext>
          </c:extLst>
        </c:ser>
        <c:dLbls>
          <c:showLegendKey val="0"/>
          <c:showVal val="0"/>
          <c:showCatName val="0"/>
          <c:showSerName val="0"/>
          <c:showPercent val="0"/>
          <c:showBubbleSize val="0"/>
        </c:dLbls>
        <c:smooth val="0"/>
        <c:axId val="1126699840"/>
        <c:axId val="1036477775"/>
      </c:lineChart>
      <c:catAx>
        <c:axId val="1126699840"/>
        <c:scaling>
          <c:orientation val="minMax"/>
        </c:scaling>
        <c:delete val="0"/>
        <c:axPos val="b"/>
        <c:numFmt formatCode="[$-409]mmm\ \'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036477775"/>
        <c:crosses val="autoZero"/>
        <c:auto val="1"/>
        <c:lblAlgn val="ctr"/>
        <c:lblOffset val="100"/>
        <c:tickLblSkip val="4"/>
        <c:noMultiLvlLbl val="1"/>
      </c:catAx>
      <c:valAx>
        <c:axId val="1036477775"/>
        <c:scaling>
          <c:orientation val="minMax"/>
          <c:max val="60"/>
          <c:min val="20"/>
        </c:scaling>
        <c:delete val="0"/>
        <c:axPos val="l"/>
        <c:majorGridlines>
          <c:spPr>
            <a:ln w="9525" cap="flat" cmpd="sng" algn="ctr">
              <a:solidFill>
                <a:schemeClr val="tx1">
                  <a:lumMod val="15000"/>
                  <a:lumOff val="85000"/>
                </a:schemeClr>
              </a:solidFill>
              <a:round/>
            </a:ln>
            <a:effectLst/>
          </c:spPr>
        </c:majorGridlines>
        <c:numFmt formatCode="General&quot;%&quot;"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1266998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73BD6-6CC6-2040-B637-15C179B1BA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B3DBC-5891-C948-9BE0-CE21ECCC17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D0BA3-1219-F547-BB5E-8906895AC2DE}" type="datetimeFigureOut">
              <a:rPr lang="en-US" smtClean="0"/>
              <a:t>7/30/2024</a:t>
            </a:fld>
            <a:endParaRPr lang="en-US"/>
          </a:p>
        </p:txBody>
      </p:sp>
      <p:sp>
        <p:nvSpPr>
          <p:cNvPr id="4" name="Footer Placeholder 3">
            <a:extLst>
              <a:ext uri="{FF2B5EF4-FFF2-40B4-BE49-F238E27FC236}">
                <a16:creationId xmlns:a16="http://schemas.microsoft.com/office/drawing/2014/main" id="{1B8C7775-7773-774D-B7AC-C6CE98DEE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D14F4C-0C9A-894A-A9D3-F9C1F2586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48E6F7-7B19-4D4C-81C5-94730804F39C}" type="slidenum">
              <a:rPr lang="en-US" smtClean="0"/>
              <a:t>‹#›</a:t>
            </a:fld>
            <a:endParaRPr lang="en-US"/>
          </a:p>
        </p:txBody>
      </p:sp>
    </p:spTree>
    <p:extLst>
      <p:ext uri="{BB962C8B-B14F-4D97-AF65-F5344CB8AC3E}">
        <p14:creationId xmlns:p14="http://schemas.microsoft.com/office/powerpoint/2010/main" val="79490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6A895-E28A-C74E-91A1-6A907B79E289}" type="datetimeFigureOut">
              <a:rPr lang="en-US" smtClean="0"/>
              <a:t>7/30/2024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8D6BE-06C7-9D44-B1ED-3695FD14EDEE}" type="slidenum">
              <a:rPr lang="en-US" smtClean="0"/>
              <a:t>‹#›</a:t>
            </a:fld>
            <a:endParaRPr lang="en-US"/>
          </a:p>
        </p:txBody>
      </p:sp>
    </p:spTree>
    <p:extLst>
      <p:ext uri="{BB962C8B-B14F-4D97-AF65-F5344CB8AC3E}">
        <p14:creationId xmlns:p14="http://schemas.microsoft.com/office/powerpoint/2010/main" val="307834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Sources: </a:t>
            </a:r>
          </a:p>
          <a:p>
            <a:endParaRPr lang="en-US" dirty="0"/>
          </a:p>
          <a:p>
            <a:r>
              <a:rPr lang="en-US" dirty="0"/>
              <a:t>Rebecca Falconer, “Biden says he's "not going anywhere" as calls for him to step aside grow,” </a:t>
            </a:r>
            <a:r>
              <a:rPr lang="en-US" dirty="0" err="1"/>
              <a:t>Axios</a:t>
            </a:r>
            <a:r>
              <a:rPr lang="en-US" dirty="0"/>
              <a:t>, July 5, 2024, https://www.axios.com/2024/07/05/biden-democratic-donors-finance-disney-heiress </a:t>
            </a:r>
          </a:p>
          <a:p>
            <a:endParaRPr lang="en-US" dirty="0"/>
          </a:p>
          <a:p>
            <a:r>
              <a:rPr lang="en-US" dirty="0"/>
              <a:t>Mia McCarthy, “Another battleground Dem calls on Biden to withdraw,” POLITICO, July 12, 2024, https://www.politico.com/live-updates/2024/07/12/congress/19th-dem-calls-on-biden-to-drop-out-00167847</a:t>
            </a:r>
          </a:p>
          <a:p>
            <a:endParaRPr lang="en-US" dirty="0"/>
          </a:p>
          <a:p>
            <a:pPr algn="l"/>
            <a:r>
              <a:rPr lang="en-US" dirty="0"/>
              <a:t>Jacob </a:t>
            </a:r>
            <a:r>
              <a:rPr lang="en-US" dirty="0" err="1"/>
              <a:t>Kutson</a:t>
            </a:r>
            <a:r>
              <a:rPr lang="en-US" dirty="0"/>
              <a:t>, “Poll: 67% of Americans say Biden should bow out of presidential race,” </a:t>
            </a:r>
            <a:r>
              <a:rPr lang="en-US" dirty="0" err="1"/>
              <a:t>Axios</a:t>
            </a:r>
            <a:r>
              <a:rPr lang="en-US" dirty="0"/>
              <a:t>, July 11, 2024, </a:t>
            </a:r>
            <a:r>
              <a:rPr lang="en-US" b="0" i="0" dirty="0">
                <a:solidFill>
                  <a:srgbClr val="333335"/>
                </a:solidFill>
                <a:effectLst/>
                <a:latin typeface="NB International Pro"/>
              </a:rPr>
              <a:t>Poll: 67% of Americans say Biden should bow out of presidential race</a:t>
            </a:r>
          </a:p>
          <a:p>
            <a:pPr algn="l"/>
            <a:endParaRPr lang="en-US" b="0" i="0" dirty="0">
              <a:solidFill>
                <a:srgbClr val="333335"/>
              </a:solidFill>
              <a:effectLst/>
              <a:latin typeface="NB International Pro"/>
            </a:endParaRPr>
          </a:p>
          <a:p>
            <a:pPr algn="l"/>
            <a:r>
              <a:rPr lang="en-US" b="0" i="0" dirty="0">
                <a:solidFill>
                  <a:srgbClr val="333335"/>
                </a:solidFill>
                <a:effectLst/>
                <a:latin typeface="NB International Pro"/>
              </a:rPr>
              <a:t>Kathy </a:t>
            </a:r>
            <a:r>
              <a:rPr lang="en-US" b="0" i="0" dirty="0" err="1">
                <a:solidFill>
                  <a:srgbClr val="333335"/>
                </a:solidFill>
                <a:effectLst/>
                <a:latin typeface="NB International Pro"/>
              </a:rPr>
              <a:t>Frankovic</a:t>
            </a:r>
            <a:r>
              <a:rPr lang="en-US" b="0" i="0" dirty="0">
                <a:solidFill>
                  <a:srgbClr val="333335"/>
                </a:solidFill>
                <a:effectLst/>
                <a:latin typeface="NB International Pro"/>
              </a:rPr>
              <a:t>, “Trump's lead, Biden's age, Harris, Vance, and conventions: July 13 - 16, 2024 Economist/YouGov Poll,” YouGov, July 17, 2024, https://today.yougov.com/politics/articles/50102-trump-lead-biden-age-harris-vance-conventions-july-13-16-2024-economist-yougov-poll </a:t>
            </a:r>
          </a:p>
          <a:p>
            <a:pPr algn="l"/>
            <a:endParaRPr lang="en-US" b="0" i="0" dirty="0">
              <a:solidFill>
                <a:srgbClr val="333335"/>
              </a:solidFill>
              <a:effectLst/>
              <a:latin typeface="NB International Pro"/>
            </a:endParaRPr>
          </a:p>
          <a:p>
            <a:pPr algn="l"/>
            <a:r>
              <a:rPr lang="en-US" b="0" i="0" dirty="0">
                <a:solidFill>
                  <a:srgbClr val="333335"/>
                </a:solidFill>
                <a:effectLst/>
                <a:latin typeface="NB International Pro"/>
              </a:rPr>
              <a:t>Ana </a:t>
            </a:r>
            <a:r>
              <a:rPr lang="en-US" b="0" i="0" dirty="0" err="1">
                <a:solidFill>
                  <a:srgbClr val="333335"/>
                </a:solidFill>
                <a:effectLst/>
                <a:latin typeface="NB International Pro"/>
              </a:rPr>
              <a:t>Faguy</a:t>
            </a:r>
            <a:r>
              <a:rPr lang="en-US" b="0" i="0" dirty="0">
                <a:solidFill>
                  <a:srgbClr val="333335"/>
                </a:solidFill>
                <a:effectLst/>
                <a:latin typeface="NB International Pro"/>
              </a:rPr>
              <a:t>, Allies defend Biden as poll suggest growing age concern,” BBC, June 30, 2024, https://www.bbc.com/news/articles/crgln3jx47go </a:t>
            </a:r>
          </a:p>
          <a:p>
            <a:pPr algn="l"/>
            <a:endParaRPr lang="en-US" b="0" i="0" dirty="0">
              <a:solidFill>
                <a:srgbClr val="333335"/>
              </a:solidFill>
              <a:effectLst/>
              <a:latin typeface="NB International Pro"/>
            </a:endParaRPr>
          </a:p>
          <a:p>
            <a:pPr algn="l"/>
            <a:endParaRPr lang="en-US" b="0" i="0" dirty="0">
              <a:solidFill>
                <a:srgbClr val="333335"/>
              </a:solidFill>
              <a:effectLst/>
              <a:latin typeface="NB International Pro"/>
            </a:endParaRPr>
          </a:p>
          <a:p>
            <a:pPr algn="l"/>
            <a:endParaRPr lang="en-US" b="0" i="0" dirty="0">
              <a:solidFill>
                <a:srgbClr val="333335"/>
              </a:solidFill>
              <a:effectLst/>
              <a:latin typeface="NB International Pro"/>
            </a:endParaRPr>
          </a:p>
          <a:p>
            <a:pPr algn="l"/>
            <a:endParaRPr lang="en-US" b="0" i="0" dirty="0">
              <a:solidFill>
                <a:srgbClr val="333335"/>
              </a:solidFill>
              <a:effectLst/>
              <a:latin typeface="NB International Pro"/>
            </a:endParaRPr>
          </a:p>
          <a:p>
            <a:pPr algn="l"/>
            <a:endParaRPr lang="en-US" b="0" i="0" dirty="0">
              <a:solidFill>
                <a:srgbClr val="333335"/>
              </a:solidFill>
              <a:effectLst/>
              <a:latin typeface="NB International Pro"/>
            </a:endParaRPr>
          </a:p>
          <a:p>
            <a:br>
              <a:rPr lang="en-US" b="0" i="0" dirty="0">
                <a:solidFill>
                  <a:srgbClr val="333335"/>
                </a:solidFill>
                <a:effectLst/>
                <a:latin typeface="Atiza"/>
              </a:rPr>
            </a:b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a:t>
            </a:fld>
            <a:endParaRPr lang="en-US"/>
          </a:p>
        </p:txBody>
      </p:sp>
    </p:spTree>
    <p:extLst>
      <p:ext uri="{BB962C8B-B14F-4D97-AF65-F5344CB8AC3E}">
        <p14:creationId xmlns:p14="http://schemas.microsoft.com/office/powerpoint/2010/main" val="29744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Sources: </a:t>
            </a:r>
          </a:p>
          <a:p>
            <a:endParaRPr lang="en-US" dirty="0"/>
          </a:p>
          <a:p>
            <a:r>
              <a:rPr lang="en-US" sz="1800" dirty="0">
                <a:effectLst/>
                <a:latin typeface="Segoe UI" panose="020B0502040204020203" pitchFamily="34" charset="0"/>
              </a:rPr>
              <a:t>https://www.langerresearch.com/wp-content/uploads/1233a2TrumpsNomination.pdf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a:t>
            </a:fld>
            <a:endParaRPr lang="en-US"/>
          </a:p>
        </p:txBody>
      </p:sp>
    </p:spTree>
    <p:extLst>
      <p:ext uri="{BB962C8B-B14F-4D97-AF65-F5344CB8AC3E}">
        <p14:creationId xmlns:p14="http://schemas.microsoft.com/office/powerpoint/2010/main" val="270197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r>
              <a:rPr lang="en-US" dirty="0"/>
              <a:t>Edward Helmore, “Dean Phillips calls on Democrats to hold ‘immediate vote of confidence’ on Biden,” The Guardian, July 21, 2024, https://www.theguardian.com/us-news/article/2024/jul/21/dean-phillips-democrats-biden-immediate-vote-of-confidence#:~:text=Phillips%20told%20the%20station%20he,the%20opportunity%20to%20step%20aside.</a:t>
            </a:r>
          </a:p>
          <a:p>
            <a:endParaRPr lang="en-US" dirty="0"/>
          </a:p>
          <a:p>
            <a:r>
              <a:rPr lang="en-US" dirty="0"/>
              <a:t>Ana </a:t>
            </a:r>
            <a:r>
              <a:rPr lang="en-US" dirty="0" err="1"/>
              <a:t>Faguy</a:t>
            </a:r>
            <a:r>
              <a:rPr lang="en-US" dirty="0"/>
              <a:t>, “Biden under new pressure from top Democrats as Covid halts campaign,” BBC, July 18, 2024, https://www.bbc.com/news/articles/cv2gj8314nqo</a:t>
            </a:r>
          </a:p>
          <a:p>
            <a:endParaRPr lang="en-US" dirty="0"/>
          </a:p>
          <a:p>
            <a:r>
              <a:rPr lang="en-US" dirty="0"/>
              <a:t>Ivan Pereira, “These Democrats called for Joe Biden to drop out of 2024 race before his announcement,” ABC News, July 21, 2024, https://abcnews.go.com/Politics/democrats-who-have-called-on-joe-biden-step-down/story?id=111854551</a:t>
            </a:r>
          </a:p>
          <a:p>
            <a:endParaRPr lang="en-US" dirty="0"/>
          </a:p>
          <a:p>
            <a:r>
              <a:rPr lang="en-US" dirty="0"/>
              <a:t>Zeke Miller, Prominent Democrat Schiff calls for Biden to withdraw, but party aims to nominate before convention,” AP News, July 17, 2024, https://apnews.com/article/biden-democrats-debate-convention-virtual-ac84492b500ab3fd972076b592113e5a</a:t>
            </a:r>
          </a:p>
          <a:p>
            <a:endParaRPr lang="en-US" dirty="0"/>
          </a:p>
          <a:p>
            <a:r>
              <a:rPr lang="en-US" dirty="0"/>
              <a:t>Lindsay Wise, “How Schumer Worked Behind the Scenes,” WSJ, July 21, 2024, https://www.wsj.com/livecoverage/biden-drops-out-election-2024/card/how-schumer-worked-behind-the-scenes-ClDm2OboJnQhgioQouiW</a:t>
            </a:r>
          </a:p>
          <a:p>
            <a:endParaRPr lang="en-US" dirty="0"/>
          </a:p>
          <a:p>
            <a:r>
              <a:rPr lang="en-US" dirty="0"/>
              <a:t>Dean Phillips, “Democrats should hold a no-confidence vote on Biden,” WSJ, July 21, 2024, https://www.wsj.com/articles/democratic-lawmakers-need-a-confidence-vote-on-biden-election-2024-e800806a</a:t>
            </a:r>
          </a:p>
          <a:p>
            <a:endParaRPr lang="en-US" dirty="0"/>
          </a:p>
          <a:p>
            <a:r>
              <a:rPr lang="en-US" dirty="0"/>
              <a:t>Scott Wong, “As Biden dug in on continuing his campaign, Nancy Pelosi kept the pressure on,” NBC News, July 22, 2024, https://www.nbcnews.com/politics/2024-election/nancy-pelosi-helped-pressure-joe-biden-end-2024-campaign-rcna162943</a:t>
            </a:r>
          </a:p>
          <a:p>
            <a:endParaRPr lang="en-US" dirty="0"/>
          </a:p>
          <a:p>
            <a:r>
              <a:rPr lang="en-US" dirty="0"/>
              <a:t>Alexandra </a:t>
            </a:r>
            <a:r>
              <a:rPr lang="en-US" dirty="0" err="1"/>
              <a:t>Hutzier</a:t>
            </a:r>
            <a:r>
              <a:rPr lang="en-US" dirty="0"/>
              <a:t>, “2024 election live updates: Manchin the latest to call on Biden to end reelection bid,” ABC News, July 21, 2024, https://abcnews.go.com/Politics/live-updates/debate-over-future-of-bidens-candidacy-continues-111818141?id=111816443&amp;entryId=112127252</a:t>
            </a:r>
          </a:p>
          <a:p>
            <a:endParaRPr lang="en-US" dirty="0"/>
          </a:p>
          <a:p>
            <a:r>
              <a:rPr lang="en-US" dirty="0"/>
              <a:t>Catherine Lucey, “The Final Hours: How Biden Made His Decision to Drop Out,” WSJ, July 22, 2024, https://www.wsj.com/livecoverage/biden-drops-out-election-2024/card/the-final-hours-how-biden-made-his-decision-to-drop-out-FyZk31squ42q6DUc0nTK</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a:t>
            </a:fld>
            <a:endParaRPr lang="en-US"/>
          </a:p>
        </p:txBody>
      </p:sp>
    </p:spTree>
    <p:extLst>
      <p:ext uri="{BB962C8B-B14F-4D97-AF65-F5344CB8AC3E}">
        <p14:creationId xmlns:p14="http://schemas.microsoft.com/office/powerpoint/2010/main" val="94140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r>
              <a:rPr lang="en-US" dirty="0"/>
              <a:t>“SUMMARY: THE INFLATION REDUCTION ACT OF 2022,” Senate Democrats, Accessed July 22, 2024, https://www.democrats.senate.gov/imo/media/doc/inflation_reduction_act_one_page_summary.pdf</a:t>
            </a:r>
          </a:p>
          <a:p>
            <a:endParaRPr lang="en-US" b="0" dirty="0"/>
          </a:p>
          <a:p>
            <a:pPr algn="l"/>
            <a:r>
              <a:rPr lang="en-US" b="0" dirty="0"/>
              <a:t>“</a:t>
            </a:r>
            <a:r>
              <a:rPr lang="en-US" b="0" i="0" dirty="0">
                <a:solidFill>
                  <a:srgbClr val="FFFFFF"/>
                </a:solidFill>
                <a:effectLst/>
                <a:highlight>
                  <a:srgbClr val="051C2C"/>
                </a:highlight>
                <a:latin typeface="var(--mdc-font-family-default-secondary)"/>
              </a:rPr>
              <a:t>The CHIPS and Science Act: Here’s what’s in it,” McKinsey and Company, October 4, 2022, https://www.mckinsey.com/industries/public-sector/our-insights/the-chips-and-science-act-heres-whats-in-it</a:t>
            </a:r>
          </a:p>
          <a:p>
            <a:pPr algn="l"/>
            <a:endParaRPr lang="en-US" b="0" i="0" dirty="0">
              <a:solidFill>
                <a:srgbClr val="FFFFFF"/>
              </a:solidFill>
              <a:effectLst/>
              <a:highlight>
                <a:srgbClr val="051C2C"/>
              </a:highlight>
              <a:latin typeface="var(--mdc-font-family-default-secondary)"/>
            </a:endParaRPr>
          </a:p>
          <a:p>
            <a:pPr algn="l"/>
            <a:r>
              <a:rPr lang="en-US" b="0" i="0" dirty="0">
                <a:solidFill>
                  <a:srgbClr val="FFFFFF"/>
                </a:solidFill>
                <a:effectLst/>
                <a:highlight>
                  <a:srgbClr val="051C2C"/>
                </a:highlight>
                <a:latin typeface="var(--mdc-font-family-default-secondary)"/>
              </a:rPr>
              <a:t>“UPDATED FACT SHEET: Bipartisan Infrastructure Investment and Jobs Act,” The White House, Accessed July 22, 2024, https://www.whitehouse.gov/briefing-room/statements-releases/2021/08/02/updated-fact-sheet-bipartisan-infrastructure-investment-and-jobs-act/ </a:t>
            </a:r>
          </a:p>
          <a:p>
            <a:pPr algn="l"/>
            <a:endParaRPr lang="en-US" b="0" i="0" dirty="0">
              <a:solidFill>
                <a:srgbClr val="FFFFFF"/>
              </a:solidFill>
              <a:effectLst/>
              <a:highlight>
                <a:srgbClr val="051C2C"/>
              </a:highlight>
              <a:latin typeface="var(--mdc-font-family-default-secondary)"/>
            </a:endParaRPr>
          </a:p>
          <a:p>
            <a:pPr algn="l"/>
            <a:r>
              <a:rPr lang="en-US" b="0" i="0" dirty="0">
                <a:solidFill>
                  <a:srgbClr val="FFFFFF"/>
                </a:solidFill>
                <a:effectLst/>
                <a:highlight>
                  <a:srgbClr val="051C2C"/>
                </a:highlight>
                <a:latin typeface="var(--mdc-font-family-default-secondary)"/>
              </a:rPr>
              <a:t>Don Beyer and Martin Heinrich, “The bipartisan Infrastructure Investment and Jobs Act will create jobs, strengthen the economy and reduce inflationary pressures,” Joint Economic Council, Accessed July 22, 2024, https://www.jec.senate.gov/public/_cache/files/d1342923-d8e8-4c82-b1ea-6818a9253e25/econ-benefits-of-bipartisan-infra-deal-fact-sheet.pdf </a:t>
            </a:r>
          </a:p>
          <a:p>
            <a:pPr algn="l"/>
            <a:endParaRPr lang="en-US" b="0" i="0" dirty="0">
              <a:solidFill>
                <a:srgbClr val="FFFFFF"/>
              </a:solidFill>
              <a:effectLst/>
              <a:highlight>
                <a:srgbClr val="051C2C"/>
              </a:highlight>
              <a:latin typeface="var(--mdc-font-family-default-secondary)"/>
            </a:endParaRPr>
          </a:p>
          <a:p>
            <a:r>
              <a:rPr lang="en-US" b="0" i="0" dirty="0">
                <a:solidFill>
                  <a:srgbClr val="FFFFFF"/>
                </a:solidFill>
                <a:effectLst/>
                <a:highlight>
                  <a:srgbClr val="051C2C"/>
                </a:highlight>
                <a:latin typeface="McKinsey Sans"/>
              </a:rPr>
              <a:t>“The Senate Confirms Justice Ketanji Brown Jackson to serve on the US Supreme Court,” The White House, Accessed July 22,2 2024, https://www.whitehouse.gov/kbj/</a:t>
            </a:r>
            <a:br>
              <a:rPr lang="en-US" b="0" i="0" dirty="0">
                <a:solidFill>
                  <a:srgbClr val="FFFFFF"/>
                </a:solidFill>
                <a:effectLst/>
                <a:highlight>
                  <a:srgbClr val="051C2C"/>
                </a:highlight>
                <a:latin typeface="McKinsey Sans"/>
              </a:rPr>
            </a:b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a:t>
            </a:fld>
            <a:endParaRPr lang="en-US"/>
          </a:p>
        </p:txBody>
      </p:sp>
    </p:spTree>
    <p:extLst>
      <p:ext uri="{BB962C8B-B14F-4D97-AF65-F5344CB8AC3E}">
        <p14:creationId xmlns:p14="http://schemas.microsoft.com/office/powerpoint/2010/main" val="269398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https://www.washingtonpost.com/politics/interactive/2024/kamala-harris-endorsements/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https://thehill.com/homenews/campaign/4785260-vice-president-harris-delegates/</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https://triblive.com/news/pennsylvania/pa-democratic-delegates-vote-to-support-kamala-harris-as-nominee/</a:t>
            </a:r>
            <a:endParaRPr lang="en-US" sz="1800" dirty="0">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https://www.ktvu.com/news/60-million-raised-kamala-harris-presidential-run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6</a:t>
            </a:fld>
            <a:endParaRPr lang="en-US"/>
          </a:p>
        </p:txBody>
      </p:sp>
    </p:spTree>
    <p:extLst>
      <p:ext uri="{BB962C8B-B14F-4D97-AF65-F5344CB8AC3E}">
        <p14:creationId xmlns:p14="http://schemas.microsoft.com/office/powerpoint/2010/main" val="92606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sz="1800" dirty="0">
              <a:effectLst/>
              <a:latin typeface="Segoe UI" panose="020B0502040204020203" pitchFamily="34" charset="0"/>
            </a:endParaRPr>
          </a:p>
          <a:p>
            <a:r>
              <a:rPr lang="en-US" sz="1800" dirty="0">
                <a:effectLst/>
                <a:latin typeface="Segoe UI" panose="020B0502040204020203" pitchFamily="34" charset="0"/>
              </a:rPr>
              <a:t>https://www.fec.gov/resources/cms-content/documents/federalelections2020.pdf </a:t>
            </a:r>
          </a:p>
          <a:p>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https://x.com/andybeshearky?lang=en </a:t>
            </a:r>
            <a:endParaRPr lang="en-US" sz="1800" dirty="0">
              <a:effectLst/>
              <a:latin typeface="Arial" panose="020B0604020202020204" pitchFamily="34" charset="0"/>
            </a:endParaRPr>
          </a:p>
          <a:p>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7</a:t>
            </a:fld>
            <a:endParaRPr lang="en-US"/>
          </a:p>
        </p:txBody>
      </p:sp>
    </p:spTree>
    <p:extLst>
      <p:ext uri="{BB962C8B-B14F-4D97-AF65-F5344CB8AC3E}">
        <p14:creationId xmlns:p14="http://schemas.microsoft.com/office/powerpoint/2010/main" val="2641742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BCA6AA-B0CA-4D51-A294-E544189DFA70}"/>
              </a:ext>
            </a:extLst>
          </p:cNvPr>
          <p:cNvSpPr/>
          <p:nvPr/>
        </p:nvSpPr>
        <p:spPr>
          <a:xfrm>
            <a:off x="10010900" y="0"/>
            <a:ext cx="2181101" cy="219932"/>
          </a:xfrm>
          <a:prstGeom prst="rect">
            <a:avLst/>
          </a:prstGeom>
          <a:solidFill>
            <a:srgbClr val="733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p>
        </p:txBody>
      </p:sp>
      <p:pic>
        <p:nvPicPr>
          <p:cNvPr id="4" name="Picture 3">
            <a:extLst>
              <a:ext uri="{FF2B5EF4-FFF2-40B4-BE49-F238E27FC236}">
                <a16:creationId xmlns:a16="http://schemas.microsoft.com/office/drawing/2014/main" id="{000DB026-4BB1-42FA-ABE2-3DB1D75B8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028" y="6251176"/>
            <a:ext cx="1037081" cy="413721"/>
          </a:xfrm>
          <a:prstGeom prst="rect">
            <a:avLst/>
          </a:prstGeom>
        </p:spPr>
      </p:pic>
      <p:sp>
        <p:nvSpPr>
          <p:cNvPr id="5" name="Rectangle 4">
            <a:extLst>
              <a:ext uri="{FF2B5EF4-FFF2-40B4-BE49-F238E27FC236}">
                <a16:creationId xmlns:a16="http://schemas.microsoft.com/office/drawing/2014/main" id="{0CB3A7E0-B998-40F2-9F4E-622A31B96AAF}"/>
              </a:ext>
            </a:extLst>
          </p:cNvPr>
          <p:cNvSpPr/>
          <p:nvPr/>
        </p:nvSpPr>
        <p:spPr>
          <a:xfrm>
            <a:off x="0" y="2"/>
            <a:ext cx="9915896" cy="219931"/>
          </a:xfrm>
          <a:prstGeom prst="rect">
            <a:avLst/>
          </a:prstGeom>
          <a:solidFill>
            <a:srgbClr val="105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2" name="Title 1">
            <a:extLst>
              <a:ext uri="{FF2B5EF4-FFF2-40B4-BE49-F238E27FC236}">
                <a16:creationId xmlns:a16="http://schemas.microsoft.com/office/drawing/2014/main" id="{486C8C2F-6767-E3A8-71B1-BCB0DBA2D603}"/>
              </a:ext>
            </a:extLst>
          </p:cNvPr>
          <p:cNvSpPr>
            <a:spLocks noGrp="1"/>
          </p:cNvSpPr>
          <p:nvPr>
            <p:ph type="ctrTitle" hasCustomPrompt="1"/>
          </p:nvPr>
        </p:nvSpPr>
        <p:spPr>
          <a:xfrm>
            <a:off x="810704" y="1481396"/>
            <a:ext cx="9105191" cy="715165"/>
          </a:xfrm>
        </p:spPr>
        <p:txBody>
          <a:bodyPr anchor="b">
            <a:normAutofit/>
          </a:bodyPr>
          <a:lstStyle>
            <a:lvl1pPr algn="l">
              <a:defRPr sz="4000"/>
            </a:lvl1pPr>
          </a:lstStyle>
          <a:p>
            <a:r>
              <a:rPr lang="en-US" dirty="0"/>
              <a:t>Presentation Center Title</a:t>
            </a:r>
          </a:p>
        </p:txBody>
      </p:sp>
      <p:sp>
        <p:nvSpPr>
          <p:cNvPr id="6" name="Subtitle 2">
            <a:extLst>
              <a:ext uri="{FF2B5EF4-FFF2-40B4-BE49-F238E27FC236}">
                <a16:creationId xmlns:a16="http://schemas.microsoft.com/office/drawing/2014/main" id="{B66E48DC-6AC7-BA91-89E3-5B516848C2F5}"/>
              </a:ext>
            </a:extLst>
          </p:cNvPr>
          <p:cNvSpPr>
            <a:spLocks noGrp="1"/>
          </p:cNvSpPr>
          <p:nvPr>
            <p:ph type="subTitle" idx="1" hasCustomPrompt="1"/>
          </p:nvPr>
        </p:nvSpPr>
        <p:spPr>
          <a:xfrm>
            <a:off x="810704" y="2334043"/>
            <a:ext cx="8681165" cy="419917"/>
          </a:xfrm>
        </p:spPr>
        <p:txBody>
          <a:bodyPr>
            <a:no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Blank Subtitle</a:t>
            </a:r>
          </a:p>
        </p:txBody>
      </p:sp>
    </p:spTree>
    <p:extLst>
      <p:ext uri="{BB962C8B-B14F-4D97-AF65-F5344CB8AC3E}">
        <p14:creationId xmlns:p14="http://schemas.microsoft.com/office/powerpoint/2010/main" val="125998938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A9B82D-6A39-4E10-AEDD-5DD868E777E1}"/>
              </a:ext>
            </a:extLst>
          </p:cNvPr>
          <p:cNvSpPr/>
          <p:nvPr/>
        </p:nvSpPr>
        <p:spPr>
          <a:xfrm>
            <a:off x="10010900" y="0"/>
            <a:ext cx="2181101" cy="219932"/>
          </a:xfrm>
          <a:prstGeom prst="rect">
            <a:avLst/>
          </a:prstGeom>
          <a:solidFill>
            <a:srgbClr val="733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p>
        </p:txBody>
      </p:sp>
      <p:pic>
        <p:nvPicPr>
          <p:cNvPr id="6" name="Picture 5">
            <a:extLst>
              <a:ext uri="{FF2B5EF4-FFF2-40B4-BE49-F238E27FC236}">
                <a16:creationId xmlns:a16="http://schemas.microsoft.com/office/drawing/2014/main" id="{CD64B2BA-F28A-45E2-8341-34045764A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028" y="6251176"/>
            <a:ext cx="1037081" cy="413721"/>
          </a:xfrm>
          <a:prstGeom prst="rect">
            <a:avLst/>
          </a:prstGeom>
        </p:spPr>
      </p:pic>
      <p:sp>
        <p:nvSpPr>
          <p:cNvPr id="7" name="Rectangle 6">
            <a:extLst>
              <a:ext uri="{FF2B5EF4-FFF2-40B4-BE49-F238E27FC236}">
                <a16:creationId xmlns:a16="http://schemas.microsoft.com/office/drawing/2014/main" id="{74D3D225-338D-4E71-AC5E-A51B0B4B96B4}"/>
              </a:ext>
            </a:extLst>
          </p:cNvPr>
          <p:cNvSpPr/>
          <p:nvPr/>
        </p:nvSpPr>
        <p:spPr>
          <a:xfrm>
            <a:off x="0" y="2"/>
            <a:ext cx="9915896" cy="219931"/>
          </a:xfrm>
          <a:prstGeom prst="rect">
            <a:avLst/>
          </a:prstGeom>
          <a:solidFill>
            <a:srgbClr val="105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2" name="Title 1">
            <a:extLst>
              <a:ext uri="{FF2B5EF4-FFF2-40B4-BE49-F238E27FC236}">
                <a16:creationId xmlns:a16="http://schemas.microsoft.com/office/drawing/2014/main" id="{F927C967-D18B-0730-E4BF-EF277733B0F9}"/>
              </a:ext>
            </a:extLst>
          </p:cNvPr>
          <p:cNvSpPr>
            <a:spLocks noGrp="1"/>
          </p:cNvSpPr>
          <p:nvPr>
            <p:ph type="ctrTitle" hasCustomPrompt="1"/>
          </p:nvPr>
        </p:nvSpPr>
        <p:spPr>
          <a:xfrm>
            <a:off x="810705" y="1481396"/>
            <a:ext cx="7772400" cy="715165"/>
          </a:xfrm>
        </p:spPr>
        <p:txBody>
          <a:bodyPr anchor="b">
            <a:normAutofit/>
          </a:bodyPr>
          <a:lstStyle>
            <a:lvl1pPr algn="l">
              <a:defRPr sz="4000"/>
            </a:lvl1pPr>
          </a:lstStyle>
          <a:p>
            <a:r>
              <a:rPr lang="en-US" dirty="0"/>
              <a:t>Presentation Center Title</a:t>
            </a:r>
          </a:p>
        </p:txBody>
      </p:sp>
      <p:sp>
        <p:nvSpPr>
          <p:cNvPr id="3" name="Subtitle 2">
            <a:extLst>
              <a:ext uri="{FF2B5EF4-FFF2-40B4-BE49-F238E27FC236}">
                <a16:creationId xmlns:a16="http://schemas.microsoft.com/office/drawing/2014/main" id="{3FA896BD-8161-9C4A-6360-405286E17437}"/>
              </a:ext>
            </a:extLst>
          </p:cNvPr>
          <p:cNvSpPr>
            <a:spLocks noGrp="1"/>
          </p:cNvSpPr>
          <p:nvPr>
            <p:ph type="subTitle" idx="1" hasCustomPrompt="1"/>
          </p:nvPr>
        </p:nvSpPr>
        <p:spPr>
          <a:xfrm>
            <a:off x="810705" y="2334043"/>
            <a:ext cx="6858000" cy="419917"/>
          </a:xfrm>
        </p:spPr>
        <p:txBody>
          <a:bodyPr>
            <a:noAutofit/>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Politics Subtitle</a:t>
            </a:r>
          </a:p>
        </p:txBody>
      </p:sp>
    </p:spTree>
    <p:extLst>
      <p:ext uri="{BB962C8B-B14F-4D97-AF65-F5344CB8AC3E}">
        <p14:creationId xmlns:p14="http://schemas.microsoft.com/office/powerpoint/2010/main" val="2720329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9012E-6B1C-4378-B865-93E237802D3A}"/>
              </a:ext>
            </a:extLst>
          </p:cNvPr>
          <p:cNvSpPr/>
          <p:nvPr/>
        </p:nvSpPr>
        <p:spPr>
          <a:xfrm>
            <a:off x="10010900" y="0"/>
            <a:ext cx="2181101" cy="219932"/>
          </a:xfrm>
          <a:prstGeom prst="rect">
            <a:avLst/>
          </a:prstGeom>
          <a:solidFill>
            <a:srgbClr val="733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p>
        </p:txBody>
      </p:sp>
      <p:pic>
        <p:nvPicPr>
          <p:cNvPr id="5" name="Picture 4">
            <a:extLst>
              <a:ext uri="{FF2B5EF4-FFF2-40B4-BE49-F238E27FC236}">
                <a16:creationId xmlns:a16="http://schemas.microsoft.com/office/drawing/2014/main" id="{4A899F8D-76FC-46D8-9653-36EA0E5FB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028" y="6251176"/>
            <a:ext cx="1037081" cy="413721"/>
          </a:xfrm>
          <a:prstGeom prst="rect">
            <a:avLst/>
          </a:prstGeom>
        </p:spPr>
      </p:pic>
      <p:sp>
        <p:nvSpPr>
          <p:cNvPr id="6" name="Rectangle 5">
            <a:extLst>
              <a:ext uri="{FF2B5EF4-FFF2-40B4-BE49-F238E27FC236}">
                <a16:creationId xmlns:a16="http://schemas.microsoft.com/office/drawing/2014/main" id="{683106A9-F533-4511-8970-B4691A35AC57}"/>
              </a:ext>
            </a:extLst>
          </p:cNvPr>
          <p:cNvSpPr/>
          <p:nvPr/>
        </p:nvSpPr>
        <p:spPr>
          <a:xfrm>
            <a:off x="0" y="2"/>
            <a:ext cx="9915896" cy="219931"/>
          </a:xfrm>
          <a:prstGeom prst="rect">
            <a:avLst/>
          </a:prstGeom>
          <a:solidFill>
            <a:srgbClr val="105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2" name="Title 1">
            <a:extLst>
              <a:ext uri="{FF2B5EF4-FFF2-40B4-BE49-F238E27FC236}">
                <a16:creationId xmlns:a16="http://schemas.microsoft.com/office/drawing/2014/main" id="{28B27E45-8A1E-0EE5-6D43-E8F1053679C5}"/>
              </a:ext>
            </a:extLst>
          </p:cNvPr>
          <p:cNvSpPr>
            <a:spLocks noGrp="1"/>
          </p:cNvSpPr>
          <p:nvPr>
            <p:ph type="title" hasCustomPrompt="1"/>
          </p:nvPr>
        </p:nvSpPr>
        <p:spPr>
          <a:xfrm>
            <a:off x="965202" y="820133"/>
            <a:ext cx="7339815" cy="723622"/>
          </a:xfrm>
        </p:spPr>
        <p:txBody>
          <a:bodyPr anchor="ctr">
            <a:normAutofit/>
          </a:bodyPr>
          <a:lstStyle>
            <a:lvl1pPr>
              <a:defRPr sz="2000"/>
            </a:lvl1pPr>
          </a:lstStyle>
          <a:p>
            <a:r>
              <a:rPr lang="en-US" dirty="0"/>
              <a:t>One-Slide Issue Explainer</a:t>
            </a:r>
          </a:p>
        </p:txBody>
      </p:sp>
    </p:spTree>
    <p:extLst>
      <p:ext uri="{BB962C8B-B14F-4D97-AF65-F5344CB8AC3E}">
        <p14:creationId xmlns:p14="http://schemas.microsoft.com/office/powerpoint/2010/main" val="2344590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9012E-6B1C-4378-B865-93E237802D3A}"/>
              </a:ext>
            </a:extLst>
          </p:cNvPr>
          <p:cNvSpPr/>
          <p:nvPr/>
        </p:nvSpPr>
        <p:spPr>
          <a:xfrm>
            <a:off x="10010900" y="0"/>
            <a:ext cx="2181101" cy="219932"/>
          </a:xfrm>
          <a:prstGeom prst="rect">
            <a:avLst/>
          </a:prstGeom>
          <a:solidFill>
            <a:srgbClr val="733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p>
        </p:txBody>
      </p:sp>
      <p:pic>
        <p:nvPicPr>
          <p:cNvPr id="5" name="Picture 4">
            <a:extLst>
              <a:ext uri="{FF2B5EF4-FFF2-40B4-BE49-F238E27FC236}">
                <a16:creationId xmlns:a16="http://schemas.microsoft.com/office/drawing/2014/main" id="{4A899F8D-76FC-46D8-9653-36EA0E5FB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028" y="6251176"/>
            <a:ext cx="1037081" cy="413721"/>
          </a:xfrm>
          <a:prstGeom prst="rect">
            <a:avLst/>
          </a:prstGeom>
        </p:spPr>
      </p:pic>
      <p:sp>
        <p:nvSpPr>
          <p:cNvPr id="6" name="Rectangle 5">
            <a:extLst>
              <a:ext uri="{FF2B5EF4-FFF2-40B4-BE49-F238E27FC236}">
                <a16:creationId xmlns:a16="http://schemas.microsoft.com/office/drawing/2014/main" id="{683106A9-F533-4511-8970-B4691A35AC57}"/>
              </a:ext>
            </a:extLst>
          </p:cNvPr>
          <p:cNvSpPr/>
          <p:nvPr/>
        </p:nvSpPr>
        <p:spPr>
          <a:xfrm>
            <a:off x="0" y="2"/>
            <a:ext cx="9915896" cy="219931"/>
          </a:xfrm>
          <a:prstGeom prst="rect">
            <a:avLst/>
          </a:prstGeom>
          <a:solidFill>
            <a:srgbClr val="105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2" name="Title 1">
            <a:extLst>
              <a:ext uri="{FF2B5EF4-FFF2-40B4-BE49-F238E27FC236}">
                <a16:creationId xmlns:a16="http://schemas.microsoft.com/office/drawing/2014/main" id="{28B27E45-8A1E-0EE5-6D43-E8F1053679C5}"/>
              </a:ext>
            </a:extLst>
          </p:cNvPr>
          <p:cNvSpPr>
            <a:spLocks noGrp="1"/>
          </p:cNvSpPr>
          <p:nvPr>
            <p:ph type="title" hasCustomPrompt="1"/>
          </p:nvPr>
        </p:nvSpPr>
        <p:spPr>
          <a:xfrm>
            <a:off x="965202" y="820133"/>
            <a:ext cx="7339815" cy="723622"/>
          </a:xfrm>
        </p:spPr>
        <p:txBody>
          <a:bodyPr anchor="ctr">
            <a:normAutofit/>
          </a:bodyPr>
          <a:lstStyle>
            <a:lvl1pPr>
              <a:defRPr sz="2000"/>
            </a:lvl1pPr>
          </a:lstStyle>
          <a:p>
            <a:r>
              <a:rPr lang="en-US" dirty="0"/>
              <a:t>List</a:t>
            </a:r>
          </a:p>
        </p:txBody>
      </p:sp>
    </p:spTree>
    <p:extLst>
      <p:ext uri="{BB962C8B-B14F-4D97-AF65-F5344CB8AC3E}">
        <p14:creationId xmlns:p14="http://schemas.microsoft.com/office/powerpoint/2010/main" val="40637789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59012E-6B1C-4378-B865-93E237802D3A}"/>
              </a:ext>
            </a:extLst>
          </p:cNvPr>
          <p:cNvSpPr/>
          <p:nvPr/>
        </p:nvSpPr>
        <p:spPr>
          <a:xfrm>
            <a:off x="10010900" y="0"/>
            <a:ext cx="2181101" cy="219932"/>
          </a:xfrm>
          <a:prstGeom prst="rect">
            <a:avLst/>
          </a:prstGeom>
          <a:solidFill>
            <a:srgbClr val="733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p>
        </p:txBody>
      </p:sp>
      <p:pic>
        <p:nvPicPr>
          <p:cNvPr id="5" name="Picture 4">
            <a:extLst>
              <a:ext uri="{FF2B5EF4-FFF2-40B4-BE49-F238E27FC236}">
                <a16:creationId xmlns:a16="http://schemas.microsoft.com/office/drawing/2014/main" id="{4A899F8D-76FC-46D8-9653-36EA0E5FB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4028" y="6251176"/>
            <a:ext cx="1037081" cy="413721"/>
          </a:xfrm>
          <a:prstGeom prst="rect">
            <a:avLst/>
          </a:prstGeom>
        </p:spPr>
      </p:pic>
      <p:sp>
        <p:nvSpPr>
          <p:cNvPr id="6" name="Rectangle 5">
            <a:extLst>
              <a:ext uri="{FF2B5EF4-FFF2-40B4-BE49-F238E27FC236}">
                <a16:creationId xmlns:a16="http://schemas.microsoft.com/office/drawing/2014/main" id="{683106A9-F533-4511-8970-B4691A35AC57}"/>
              </a:ext>
            </a:extLst>
          </p:cNvPr>
          <p:cNvSpPr/>
          <p:nvPr/>
        </p:nvSpPr>
        <p:spPr>
          <a:xfrm>
            <a:off x="0" y="2"/>
            <a:ext cx="9915896" cy="219931"/>
          </a:xfrm>
          <a:prstGeom prst="rect">
            <a:avLst/>
          </a:prstGeom>
          <a:solidFill>
            <a:srgbClr val="105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2" name="Title 1">
            <a:extLst>
              <a:ext uri="{FF2B5EF4-FFF2-40B4-BE49-F238E27FC236}">
                <a16:creationId xmlns:a16="http://schemas.microsoft.com/office/drawing/2014/main" id="{28B27E45-8A1E-0EE5-6D43-E8F1053679C5}"/>
              </a:ext>
            </a:extLst>
          </p:cNvPr>
          <p:cNvSpPr>
            <a:spLocks noGrp="1"/>
          </p:cNvSpPr>
          <p:nvPr>
            <p:ph type="title" hasCustomPrompt="1"/>
          </p:nvPr>
        </p:nvSpPr>
        <p:spPr>
          <a:xfrm>
            <a:off x="965202" y="820133"/>
            <a:ext cx="7339815" cy="723622"/>
          </a:xfrm>
        </p:spPr>
        <p:txBody>
          <a:bodyPr anchor="ctr">
            <a:normAutofit/>
          </a:bodyPr>
          <a:lstStyle>
            <a:lvl1pPr>
              <a:defRPr sz="2000"/>
            </a:lvl1pPr>
          </a:lstStyle>
          <a:p>
            <a:r>
              <a:rPr lang="en-US" dirty="0"/>
              <a:t>One-Slide Issue Explainer</a:t>
            </a:r>
          </a:p>
        </p:txBody>
      </p:sp>
    </p:spTree>
    <p:extLst>
      <p:ext uri="{BB962C8B-B14F-4D97-AF65-F5344CB8AC3E}">
        <p14:creationId xmlns:p14="http://schemas.microsoft.com/office/powerpoint/2010/main" val="58244452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1313E9-19F8-48B6-954B-373FAAB45AC8}"/>
              </a:ext>
            </a:extLst>
          </p:cNvPr>
          <p:cNvSpPr/>
          <p:nvPr/>
        </p:nvSpPr>
        <p:spPr>
          <a:xfrm>
            <a:off x="10010900" y="0"/>
            <a:ext cx="2181101" cy="219932"/>
          </a:xfrm>
          <a:prstGeom prst="rect">
            <a:avLst/>
          </a:prstGeom>
          <a:solidFill>
            <a:srgbClr val="7339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dirty="0"/>
          </a:p>
        </p:txBody>
      </p:sp>
      <p:pic>
        <p:nvPicPr>
          <p:cNvPr id="6" name="Picture 5">
            <a:extLst>
              <a:ext uri="{FF2B5EF4-FFF2-40B4-BE49-F238E27FC236}">
                <a16:creationId xmlns:a16="http://schemas.microsoft.com/office/drawing/2014/main" id="{0E68F659-DA58-4257-9F91-19B85FF468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4028" y="6251176"/>
            <a:ext cx="1037081" cy="413721"/>
          </a:xfrm>
          <a:prstGeom prst="rect">
            <a:avLst/>
          </a:prstGeom>
        </p:spPr>
      </p:pic>
      <p:sp>
        <p:nvSpPr>
          <p:cNvPr id="7" name="Rectangle 6">
            <a:extLst>
              <a:ext uri="{FF2B5EF4-FFF2-40B4-BE49-F238E27FC236}">
                <a16:creationId xmlns:a16="http://schemas.microsoft.com/office/drawing/2014/main" id="{E76DBF09-DCAA-450D-BA86-6435EE5073BD}"/>
              </a:ext>
            </a:extLst>
          </p:cNvPr>
          <p:cNvSpPr/>
          <p:nvPr/>
        </p:nvSpPr>
        <p:spPr>
          <a:xfrm>
            <a:off x="0" y="2"/>
            <a:ext cx="9915896" cy="219931"/>
          </a:xfrm>
          <a:prstGeom prst="rect">
            <a:avLst/>
          </a:prstGeom>
          <a:solidFill>
            <a:srgbClr val="105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
        <p:nvSpPr>
          <p:cNvPr id="4" name="Title Placeholder 1">
            <a:extLst>
              <a:ext uri="{FF2B5EF4-FFF2-40B4-BE49-F238E27FC236}">
                <a16:creationId xmlns:a16="http://schemas.microsoft.com/office/drawing/2014/main" id="{251EB31A-3CF1-C7EB-B7AA-8E91113794DC}"/>
              </a:ext>
            </a:extLst>
          </p:cNvPr>
          <p:cNvSpPr>
            <a:spLocks noGrp="1"/>
          </p:cNvSpPr>
          <p:nvPr>
            <p:ph type="title"/>
          </p:nvPr>
        </p:nvSpPr>
        <p:spPr>
          <a:xfrm>
            <a:off x="838201" y="359999"/>
            <a:ext cx="7339815"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E1E79DFA-355B-F02A-814E-267E061CFA61}"/>
              </a:ext>
            </a:extLst>
          </p:cNvPr>
          <p:cNvSpPr>
            <a:spLocks noGrp="1"/>
          </p:cNvSpPr>
          <p:nvPr>
            <p:ph type="body" idx="1"/>
          </p:nvPr>
        </p:nvSpPr>
        <p:spPr>
          <a:xfrm>
            <a:off x="838201" y="2035437"/>
            <a:ext cx="7339815" cy="38653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8184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hdr="0" ftr="0" dt="0"/>
  <p:txStyles>
    <p:titleStyle>
      <a:lvl1pPr algn="l" defTabSz="685800" rtl="0" eaLnBrk="1" latinLnBrk="0" hangingPunct="1">
        <a:lnSpc>
          <a:spcPct val="90000"/>
        </a:lnSpc>
        <a:spcBef>
          <a:spcPct val="0"/>
        </a:spcBef>
        <a:buNone/>
        <a:defRPr sz="3300" b="1" i="0" kern="1200">
          <a:solidFill>
            <a:srgbClr val="222263"/>
          </a:solidFill>
          <a:latin typeface="Gotham Bold" panose="02000604030000020004" pitchFamily="2" charset="0"/>
          <a:ea typeface="+mj-ea"/>
          <a:cs typeface="+mj-cs"/>
        </a:defRPr>
      </a:lvl1pPr>
    </p:titleStyle>
    <p:bodyStyle>
      <a:lvl1pPr marL="385763" indent="-385763" algn="l" defTabSz="685800" rtl="0" eaLnBrk="1" latinLnBrk="0" hangingPunct="1">
        <a:lnSpc>
          <a:spcPct val="90000"/>
        </a:lnSpc>
        <a:spcBef>
          <a:spcPts val="750"/>
        </a:spcBef>
        <a:buClrTx/>
        <a:buFont typeface="Arial" panose="020B0604020202020204" pitchFamily="34" charset="0"/>
        <a:buChar char="•"/>
        <a:defRPr sz="2100" b="0" i="0" kern="1200">
          <a:solidFill>
            <a:schemeClr val="tx1"/>
          </a:solidFill>
          <a:latin typeface="Gotham Book" panose="02000604040000020004" pitchFamily="2" charset="0"/>
          <a:ea typeface="+mn-ea"/>
          <a:cs typeface="+mn-cs"/>
        </a:defRPr>
      </a:lvl1pPr>
      <a:lvl2pPr marL="685800" indent="-342900" algn="l" defTabSz="685800" rtl="0" eaLnBrk="1" latinLnBrk="0" hangingPunct="1">
        <a:lnSpc>
          <a:spcPct val="90000"/>
        </a:lnSpc>
        <a:spcBef>
          <a:spcPts val="375"/>
        </a:spcBef>
        <a:buClrTx/>
        <a:buFont typeface="Arial" panose="020B0604020202020204" pitchFamily="34" charset="0"/>
        <a:buChar char="•"/>
        <a:defRPr sz="1800" b="0" i="0" kern="1200">
          <a:solidFill>
            <a:schemeClr val="tx1"/>
          </a:solidFill>
          <a:latin typeface="Gotham Book" panose="02000604040000020004" pitchFamily="2" charset="0"/>
          <a:ea typeface="+mn-ea"/>
          <a:cs typeface="+mn-cs"/>
        </a:defRPr>
      </a:lvl2pPr>
      <a:lvl3pPr marL="1028700" indent="-342900" algn="l" defTabSz="685800" rtl="0" eaLnBrk="1" latinLnBrk="0" hangingPunct="1">
        <a:lnSpc>
          <a:spcPct val="90000"/>
        </a:lnSpc>
        <a:spcBef>
          <a:spcPts val="375"/>
        </a:spcBef>
        <a:buClrTx/>
        <a:buFont typeface="Arial" panose="020B0604020202020204" pitchFamily="34" charset="0"/>
        <a:buChar char="•"/>
        <a:defRPr sz="1500" b="0" i="0" kern="1200">
          <a:solidFill>
            <a:schemeClr val="tx1"/>
          </a:solidFill>
          <a:latin typeface="Gotham Book" panose="02000604040000020004" pitchFamily="2" charset="0"/>
          <a:ea typeface="+mn-ea"/>
          <a:cs typeface="+mn-cs"/>
        </a:defRPr>
      </a:lvl3pPr>
      <a:lvl4pPr marL="1285875" indent="-257175" algn="l" defTabSz="685800" rtl="0" eaLnBrk="1" latinLnBrk="0" hangingPunct="1">
        <a:lnSpc>
          <a:spcPct val="90000"/>
        </a:lnSpc>
        <a:spcBef>
          <a:spcPts val="375"/>
        </a:spcBef>
        <a:buClrTx/>
        <a:buFont typeface="Arial" panose="020B0604020202020204" pitchFamily="34" charset="0"/>
        <a:buChar char="•"/>
        <a:defRPr sz="1350" b="0" i="0" kern="1200">
          <a:solidFill>
            <a:schemeClr val="tx1"/>
          </a:solidFill>
          <a:latin typeface="Gotham Book" panose="02000604040000020004" pitchFamily="2" charset="0"/>
          <a:ea typeface="+mn-ea"/>
          <a:cs typeface="+mn-cs"/>
        </a:defRPr>
      </a:lvl4pPr>
      <a:lvl5pPr marL="1628775" indent="-257175" algn="l" defTabSz="685800" rtl="0" eaLnBrk="1" latinLnBrk="0" hangingPunct="1">
        <a:lnSpc>
          <a:spcPct val="90000"/>
        </a:lnSpc>
        <a:spcBef>
          <a:spcPts val="375"/>
        </a:spcBef>
        <a:buClrTx/>
        <a:buFont typeface="Arial" panose="020B0604020202020204" pitchFamily="34" charset="0"/>
        <a:buChar char="•"/>
        <a:defRPr sz="1350" b="0" i="0" kern="1200">
          <a:solidFill>
            <a:schemeClr val="tx1"/>
          </a:solidFill>
          <a:latin typeface="Gotham Book" panose="02000604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2.jpg"/><Relationship Id="rId1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s://de.wikipedia.org/wiki/Adam_Schiff" TargetMode="External"/><Relationship Id="rId17"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hyperlink" Target="https://flyfishyellowstone.blogspot.com/2015_11_01_archive.html" TargetMode="Externa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1.jpg"/><Relationship Id="rId5" Type="http://schemas.openxmlformats.org/officeDocument/2006/relationships/image" Target="../media/image6.png"/><Relationship Id="rId15" Type="http://schemas.openxmlformats.org/officeDocument/2006/relationships/image" Target="../media/image13.jpg"/><Relationship Id="rId10" Type="http://schemas.openxmlformats.org/officeDocument/2006/relationships/hyperlink" Target="https://apicciano.commons.gc.cuny.edu/2021/03/08/joe-manchin-on-the-senates-filibuster-rules/" TargetMode="External"/><Relationship Id="rId4" Type="http://schemas.openxmlformats.org/officeDocument/2006/relationships/image" Target="../media/image5.svg"/><Relationship Id="rId9" Type="http://schemas.openxmlformats.org/officeDocument/2006/relationships/image" Target="../media/image10.5"/><Relationship Id="rId14" Type="http://schemas.openxmlformats.org/officeDocument/2006/relationships/hyperlink" Target="https://en.wikipedia.org/wiki/File:Dean_Phillips,_official_portrait,_116th_Congress.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4772-4CE3-2C4E-B995-E92BE258F391}"/>
              </a:ext>
            </a:extLst>
          </p:cNvPr>
          <p:cNvSpPr>
            <a:spLocks noGrp="1"/>
          </p:cNvSpPr>
          <p:nvPr>
            <p:ph type="ctrTitle"/>
          </p:nvPr>
        </p:nvSpPr>
        <p:spPr/>
        <p:txBody>
          <a:bodyPr>
            <a:normAutofit/>
          </a:bodyPr>
          <a:lstStyle/>
          <a:p>
            <a:r>
              <a:rPr lang="en-US" b="1" dirty="0"/>
              <a:t>Biden drops out of the presidential race</a:t>
            </a:r>
          </a:p>
        </p:txBody>
      </p:sp>
      <p:sp>
        <p:nvSpPr>
          <p:cNvPr id="3" name="Subtitle 2">
            <a:extLst>
              <a:ext uri="{FF2B5EF4-FFF2-40B4-BE49-F238E27FC236}">
                <a16:creationId xmlns:a16="http://schemas.microsoft.com/office/drawing/2014/main" id="{389BB43A-3988-7149-BCB2-90D9F209225A}"/>
              </a:ext>
            </a:extLst>
          </p:cNvPr>
          <p:cNvSpPr>
            <a:spLocks noGrp="1"/>
          </p:cNvSpPr>
          <p:nvPr>
            <p:ph type="subTitle" idx="1"/>
          </p:nvPr>
        </p:nvSpPr>
        <p:spPr/>
        <p:txBody>
          <a:bodyPr>
            <a:noAutofit/>
          </a:bodyPr>
          <a:lstStyle/>
          <a:p>
            <a:r>
              <a:rPr lang="en-US" b="1" dirty="0">
                <a:solidFill>
                  <a:schemeClr val="accent1">
                    <a:lumMod val="75000"/>
                  </a:schemeClr>
                </a:solidFill>
              </a:rPr>
              <a:t>Understanding Biden’s decision to drop out and what’s next for the </a:t>
            </a:r>
            <a:r>
              <a:rPr lang="en-US" b="1">
                <a:solidFill>
                  <a:schemeClr val="accent1">
                    <a:lumMod val="75000"/>
                  </a:schemeClr>
                </a:solidFill>
              </a:rPr>
              <a:t>Democratic nomination</a:t>
            </a:r>
            <a:endParaRPr lang="en-US" b="1" dirty="0">
              <a:solidFill>
                <a:schemeClr val="accent1">
                  <a:lumMod val="75000"/>
                </a:schemeClr>
              </a:solidFill>
            </a:endParaRPr>
          </a:p>
          <a:p>
            <a:r>
              <a:rPr lang="en-US" sz="1200" b="1" dirty="0"/>
              <a:t>July 22, 2024</a:t>
            </a:r>
          </a:p>
        </p:txBody>
      </p:sp>
      <p:sp>
        <p:nvSpPr>
          <p:cNvPr id="9" name="Title 1">
            <a:extLst>
              <a:ext uri="{FF2B5EF4-FFF2-40B4-BE49-F238E27FC236}">
                <a16:creationId xmlns:a16="http://schemas.microsoft.com/office/drawing/2014/main" id="{41AB7686-E3DB-374D-8766-4E93D3F8D289}"/>
              </a:ext>
            </a:extLst>
          </p:cNvPr>
          <p:cNvSpPr txBox="1">
            <a:spLocks/>
          </p:cNvSpPr>
          <p:nvPr/>
        </p:nvSpPr>
        <p:spPr>
          <a:xfrm>
            <a:off x="7629833" y="6050734"/>
            <a:ext cx="2752640" cy="5332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800" b="1" i="0" u="none" strike="noStrike" kern="1200" cap="none" spc="140" normalizeH="0" baseline="0" noProof="0" dirty="0">
                <a:ln>
                  <a:noFill/>
                </a:ln>
                <a:solidFill>
                  <a:schemeClr val="accent1">
                    <a:lumMod val="50000"/>
                  </a:schemeClr>
                </a:solidFill>
                <a:effectLst/>
                <a:uLnTx/>
                <a:uFillTx/>
                <a:latin typeface="+mn-lt"/>
                <a:ea typeface="+mj-ea"/>
                <a:cs typeface="+mj-cs"/>
              </a:rPr>
              <a:t>PRODUCER</a:t>
            </a:r>
            <a:r>
              <a:rPr lang="en-US" sz="800" b="1" spc="140" dirty="0">
                <a:solidFill>
                  <a:schemeClr val="accent1">
                    <a:lumMod val="50000"/>
                  </a:schemeClr>
                </a:solidFill>
                <a:latin typeface="+mn-lt"/>
              </a:rPr>
              <a:t>S</a:t>
            </a:r>
            <a:endParaRPr kumimoji="0" lang="en-US" sz="1200" b="1" i="0" u="none" strike="noStrike" kern="1200" cap="none" spc="140" normalizeH="0" baseline="0" noProof="0" dirty="0">
              <a:ln>
                <a:noFill/>
              </a:ln>
              <a:solidFill>
                <a:schemeClr val="accent1">
                  <a:lumMod val="50000"/>
                </a:schemeClr>
              </a:solidFill>
              <a:effectLst/>
              <a:uLnTx/>
              <a:uFillTx/>
              <a:latin typeface="+mn-lt"/>
              <a:ea typeface="+mj-ea"/>
              <a:cs typeface="+mj-cs"/>
            </a:endParaRP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1000" b="1" i="0" u="none" strike="noStrike" kern="1200" cap="none" spc="60" normalizeH="0" baseline="0" noProof="0" dirty="0">
                <a:ln>
                  <a:noFill/>
                </a:ln>
                <a:solidFill>
                  <a:schemeClr val="accent1">
                    <a:lumMod val="75000"/>
                  </a:schemeClr>
                </a:solidFill>
                <a:effectLst/>
                <a:uLnTx/>
                <a:uFillTx/>
                <a:latin typeface="+mn-lt"/>
                <a:ea typeface="+mj-ea"/>
                <a:cs typeface="+mj-cs"/>
              </a:rPr>
              <a:t>Eamonn Howerter &amp; Sam Bowles</a:t>
            </a:r>
          </a:p>
        </p:txBody>
      </p:sp>
    </p:spTree>
    <p:extLst>
      <p:ext uri="{BB962C8B-B14F-4D97-AF65-F5344CB8AC3E}">
        <p14:creationId xmlns:p14="http://schemas.microsoft.com/office/powerpoint/2010/main" val="222255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9E7-8F6C-E683-A3DC-53EA1394410E}"/>
              </a:ext>
            </a:extLst>
          </p:cNvPr>
          <p:cNvSpPr>
            <a:spLocks noGrp="1"/>
          </p:cNvSpPr>
          <p:nvPr>
            <p:ph type="title"/>
          </p:nvPr>
        </p:nvSpPr>
        <p:spPr/>
        <p:txBody>
          <a:bodyPr/>
          <a:lstStyle/>
          <a:p>
            <a:r>
              <a:rPr lang="en-US" dirty="0"/>
              <a:t>Biden drops out of the race following intense political and public pressure</a:t>
            </a:r>
          </a:p>
        </p:txBody>
      </p:sp>
      <p:sp>
        <p:nvSpPr>
          <p:cNvPr id="18" name="Rectangle: Rounded Corners 17">
            <a:extLst>
              <a:ext uri="{FF2B5EF4-FFF2-40B4-BE49-F238E27FC236}">
                <a16:creationId xmlns:a16="http://schemas.microsoft.com/office/drawing/2014/main" id="{9EEFEDAB-CE57-DCE7-AD77-A09083EB5B46}"/>
              </a:ext>
            </a:extLst>
          </p:cNvPr>
          <p:cNvSpPr/>
          <p:nvPr/>
        </p:nvSpPr>
        <p:spPr>
          <a:xfrm>
            <a:off x="2489201" y="1602186"/>
            <a:ext cx="7339814" cy="1007455"/>
          </a:xfrm>
          <a:prstGeom prst="roundRect">
            <a:avLst>
              <a:gd name="adj" fmla="val 6832"/>
            </a:avLst>
          </a:prstGeom>
          <a:solidFill>
            <a:schemeClr val="accent1">
              <a:lumMod val="20000"/>
              <a:lumOff val="8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640080" rIns="9144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spcAft>
                <a:spcPts val="300"/>
              </a:spcAft>
            </a:pPr>
            <a:r>
              <a:rPr lang="en-US" sz="1200" b="1" dirty="0">
                <a:solidFill>
                  <a:schemeClr val="tx1"/>
                </a:solidFill>
              </a:rPr>
              <a:t>I believe it is in the best interest of my party and the country for me to stand down </a:t>
            </a:r>
            <a:r>
              <a:rPr lang="en-US" sz="1200" dirty="0">
                <a:solidFill>
                  <a:schemeClr val="tx1"/>
                </a:solidFill>
              </a:rPr>
              <a:t>and to focus solely on fulfilling my duties as President for the remainder of my term</a:t>
            </a:r>
            <a:r>
              <a:rPr lang="en-US" sz="1200" i="1" dirty="0">
                <a:solidFill>
                  <a:schemeClr val="tx1"/>
                </a:solidFill>
              </a:rPr>
              <a:t>. </a:t>
            </a:r>
          </a:p>
          <a:p>
            <a:pPr>
              <a:spcAft>
                <a:spcPts val="300"/>
              </a:spcAft>
            </a:pPr>
            <a:r>
              <a:rPr lang="en-US" sz="1200" b="1" i="1" dirty="0">
                <a:solidFill>
                  <a:schemeClr val="tx1"/>
                </a:solidFill>
              </a:rPr>
              <a:t>–</a:t>
            </a:r>
            <a:r>
              <a:rPr lang="en-US" sz="1200" i="1" dirty="0">
                <a:solidFill>
                  <a:schemeClr val="tx1"/>
                </a:solidFill>
              </a:rPr>
              <a:t> </a:t>
            </a:r>
            <a:r>
              <a:rPr lang="en-US" sz="1200" i="0" dirty="0">
                <a:solidFill>
                  <a:schemeClr val="tx1"/>
                </a:solidFill>
                <a:effectLst/>
              </a:rPr>
              <a:t>President Joe Biden, July 21, 2024</a:t>
            </a:r>
            <a:endParaRPr lang="en-US" sz="1200" dirty="0">
              <a:solidFill>
                <a:schemeClr val="tx1"/>
              </a:solidFill>
            </a:endParaRPr>
          </a:p>
        </p:txBody>
      </p:sp>
      <p:pic>
        <p:nvPicPr>
          <p:cNvPr id="20" name="Graphic 40" descr="Open quotation mark with solid fill">
            <a:extLst>
              <a:ext uri="{FF2B5EF4-FFF2-40B4-BE49-F238E27FC236}">
                <a16:creationId xmlns:a16="http://schemas.microsoft.com/office/drawing/2014/main" id="{D5E0DD4A-7A5A-6624-64E3-5B9DF53C9E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8695" y="1581476"/>
            <a:ext cx="627720" cy="731520"/>
          </a:xfrm>
          <a:prstGeom prst="rect">
            <a:avLst/>
          </a:prstGeom>
        </p:spPr>
      </p:pic>
      <p:sp>
        <p:nvSpPr>
          <p:cNvPr id="21" name="TextBox 20">
            <a:extLst>
              <a:ext uri="{FF2B5EF4-FFF2-40B4-BE49-F238E27FC236}">
                <a16:creationId xmlns:a16="http://schemas.microsoft.com/office/drawing/2014/main" id="{48D9ABA3-255A-F4EC-D15E-9B62DCEB7FA6}"/>
              </a:ext>
            </a:extLst>
          </p:cNvPr>
          <p:cNvSpPr txBox="1"/>
          <p:nvPr/>
        </p:nvSpPr>
        <p:spPr>
          <a:xfrm>
            <a:off x="2160990" y="6224623"/>
            <a:ext cx="268532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NY Times, </a:t>
            </a:r>
            <a:r>
              <a:rPr lang="en-US" sz="700" dirty="0" err="1">
                <a:solidFill>
                  <a:schemeClr val="bg2">
                    <a:lumMod val="75000"/>
                  </a:schemeClr>
                </a:solidFill>
              </a:rPr>
              <a:t>Axios</a:t>
            </a:r>
            <a:r>
              <a:rPr lang="en-US" sz="700" dirty="0">
                <a:solidFill>
                  <a:schemeClr val="bg2">
                    <a:lumMod val="75000"/>
                  </a:schemeClr>
                </a:solidFill>
              </a:rPr>
              <a:t>, Ipsos. </a:t>
            </a:r>
          </a:p>
        </p:txBody>
      </p:sp>
      <p:sp>
        <p:nvSpPr>
          <p:cNvPr id="39" name="TextBox 38">
            <a:extLst>
              <a:ext uri="{FF2B5EF4-FFF2-40B4-BE49-F238E27FC236}">
                <a16:creationId xmlns:a16="http://schemas.microsoft.com/office/drawing/2014/main" id="{12F13F62-C83D-65C6-B2B4-64FA27092F36}"/>
              </a:ext>
            </a:extLst>
          </p:cNvPr>
          <p:cNvSpPr txBox="1"/>
          <p:nvPr/>
        </p:nvSpPr>
        <p:spPr>
          <a:xfrm>
            <a:off x="2160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7/22/24</a:t>
            </a:r>
          </a:p>
        </p:txBody>
      </p:sp>
      <p:sp>
        <p:nvSpPr>
          <p:cNvPr id="32" name="Google Shape;8308;p128">
            <a:extLst>
              <a:ext uri="{FF2B5EF4-FFF2-40B4-BE49-F238E27FC236}">
                <a16:creationId xmlns:a16="http://schemas.microsoft.com/office/drawing/2014/main" id="{6B0F2BB9-EF72-2AE8-0F25-06C2AB089FA7}"/>
              </a:ext>
            </a:extLst>
          </p:cNvPr>
          <p:cNvSpPr txBox="1"/>
          <p:nvPr/>
        </p:nvSpPr>
        <p:spPr>
          <a:xfrm>
            <a:off x="2489200" y="2798969"/>
            <a:ext cx="3616293"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200" b="1" dirty="0">
                <a:solidFill>
                  <a:schemeClr val="accent1">
                    <a:lumMod val="75000"/>
                  </a:schemeClr>
                </a:solidFill>
                <a:ea typeface="Arial"/>
                <a:cs typeface="Arial"/>
                <a:sym typeface="Arial"/>
              </a:rPr>
              <a:t>AGE AND ELECTORAL VIABILITY CONCERNS</a:t>
            </a:r>
          </a:p>
        </p:txBody>
      </p:sp>
      <p:sp>
        <p:nvSpPr>
          <p:cNvPr id="46" name="Rectangle: Rounded Corners 45">
            <a:extLst>
              <a:ext uri="{FF2B5EF4-FFF2-40B4-BE49-F238E27FC236}">
                <a16:creationId xmlns:a16="http://schemas.microsoft.com/office/drawing/2014/main" id="{7F1E94BB-DB71-EB61-2FF1-613E0B5C959C}"/>
              </a:ext>
            </a:extLst>
          </p:cNvPr>
          <p:cNvSpPr/>
          <p:nvPr/>
        </p:nvSpPr>
        <p:spPr>
          <a:xfrm>
            <a:off x="2498695" y="3137095"/>
            <a:ext cx="3566160" cy="2965195"/>
          </a:xfrm>
          <a:prstGeom prst="roundRect">
            <a:avLst>
              <a:gd name="adj" fmla="val 5616"/>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pPr defTabSz="457200">
              <a:spcAft>
                <a:spcPts val="300"/>
              </a:spcAft>
            </a:pPr>
            <a:r>
              <a:rPr lang="en-US" sz="1100" b="1" dirty="0">
                <a:solidFill>
                  <a:schemeClr val="tx1"/>
                </a:solidFill>
                <a:ea typeface="Arial"/>
                <a:cs typeface="Arial"/>
                <a:sym typeface="Arial"/>
              </a:rPr>
              <a:t>“Given his performance in the debate, which of these do you think Biden should do?” </a:t>
            </a:r>
          </a:p>
          <a:p>
            <a:pPr defTabSz="457200">
              <a:spcAft>
                <a:spcPts val="300"/>
              </a:spcAft>
            </a:pPr>
            <a:r>
              <a:rPr lang="en-US" sz="1100" dirty="0">
                <a:solidFill>
                  <a:schemeClr val="tx1"/>
                </a:solidFill>
                <a:ea typeface="Arial"/>
                <a:cs typeface="Arial"/>
                <a:sym typeface="Arial"/>
              </a:rPr>
              <a:t>Ipsos Poll, July 5-9, 2024, 2431 respondents, +/- 2.1%</a:t>
            </a:r>
          </a:p>
        </p:txBody>
      </p:sp>
      <p:graphicFrame>
        <p:nvGraphicFramePr>
          <p:cNvPr id="55" name="Chart 54">
            <a:extLst>
              <a:ext uri="{FF2B5EF4-FFF2-40B4-BE49-F238E27FC236}">
                <a16:creationId xmlns:a16="http://schemas.microsoft.com/office/drawing/2014/main" id="{51121DC2-0D34-90EB-8B68-D7900EADC04F}"/>
              </a:ext>
            </a:extLst>
          </p:cNvPr>
          <p:cNvGraphicFramePr/>
          <p:nvPr>
            <p:extLst>
              <p:ext uri="{D42A27DB-BD31-4B8C-83A1-F6EECF244321}">
                <p14:modId xmlns:p14="http://schemas.microsoft.com/office/powerpoint/2010/main" val="4203133812"/>
              </p:ext>
            </p:extLst>
          </p:nvPr>
        </p:nvGraphicFramePr>
        <p:xfrm>
          <a:off x="2498694" y="3952875"/>
          <a:ext cx="3606799" cy="2159689"/>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Rounded Corners 2">
            <a:extLst>
              <a:ext uri="{FF2B5EF4-FFF2-40B4-BE49-F238E27FC236}">
                <a16:creationId xmlns:a16="http://schemas.microsoft.com/office/drawing/2014/main" id="{5E2AD996-CD85-CED5-F93D-68BA83EDB80E}"/>
              </a:ext>
            </a:extLst>
          </p:cNvPr>
          <p:cNvSpPr/>
          <p:nvPr/>
        </p:nvSpPr>
        <p:spPr>
          <a:xfrm>
            <a:off x="6262855" y="3137094"/>
            <a:ext cx="3566160" cy="1371600"/>
          </a:xfrm>
          <a:prstGeom prst="roundRect">
            <a:avLst>
              <a:gd name="adj" fmla="val 8828"/>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pPr defTabSz="457200">
              <a:spcAft>
                <a:spcPts val="300"/>
              </a:spcAft>
            </a:pPr>
            <a:r>
              <a:rPr lang="en-US" sz="1100" dirty="0">
                <a:solidFill>
                  <a:schemeClr val="tx1"/>
                </a:solidFill>
                <a:ea typeface="Arial"/>
                <a:cs typeface="Arial"/>
                <a:sym typeface="Arial"/>
              </a:rPr>
              <a:t>of Americans who want Biden to step aside cited his age, health or cognitive function as their biggest concern </a:t>
            </a:r>
          </a:p>
          <a:p>
            <a:pPr defTabSz="457200">
              <a:spcAft>
                <a:spcPts val="300"/>
              </a:spcAft>
            </a:pPr>
            <a:r>
              <a:rPr lang="en-US" sz="1100" dirty="0">
                <a:solidFill>
                  <a:schemeClr val="tx1"/>
                </a:solidFill>
                <a:ea typeface="Arial"/>
                <a:cs typeface="Arial"/>
                <a:sym typeface="Arial"/>
              </a:rPr>
              <a:t>– YouGov Poll</a:t>
            </a:r>
          </a:p>
        </p:txBody>
      </p:sp>
      <p:sp>
        <p:nvSpPr>
          <p:cNvPr id="8" name="Rectangle: Rounded Corners 7">
            <a:extLst>
              <a:ext uri="{FF2B5EF4-FFF2-40B4-BE49-F238E27FC236}">
                <a16:creationId xmlns:a16="http://schemas.microsoft.com/office/drawing/2014/main" id="{E9ADBC2E-3447-E581-06F5-191BF5B137B8}"/>
              </a:ext>
            </a:extLst>
          </p:cNvPr>
          <p:cNvSpPr/>
          <p:nvPr/>
        </p:nvSpPr>
        <p:spPr>
          <a:xfrm>
            <a:off x="6262855" y="4730690"/>
            <a:ext cx="3566160" cy="1371600"/>
          </a:xfrm>
          <a:prstGeom prst="roundRect">
            <a:avLst>
              <a:gd name="adj" fmla="val 8828"/>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pPr defTabSz="457200">
              <a:spcAft>
                <a:spcPts val="300"/>
              </a:spcAft>
            </a:pPr>
            <a:r>
              <a:rPr lang="en-US" sz="1100" dirty="0">
                <a:solidFill>
                  <a:schemeClr val="tx1"/>
                </a:solidFill>
                <a:ea typeface="Arial"/>
                <a:cs typeface="Arial"/>
                <a:sym typeface="Arial"/>
              </a:rPr>
              <a:t>of registered voters believe Biden is not mentally fit to serve as President </a:t>
            </a:r>
          </a:p>
          <a:p>
            <a:pPr defTabSz="457200">
              <a:spcAft>
                <a:spcPts val="300"/>
              </a:spcAft>
            </a:pPr>
            <a:r>
              <a:rPr lang="en-US" sz="1100" dirty="0">
                <a:solidFill>
                  <a:schemeClr val="tx1"/>
                </a:solidFill>
                <a:ea typeface="Arial"/>
                <a:cs typeface="Arial"/>
                <a:sym typeface="Arial"/>
              </a:rPr>
              <a:t>- CBS/YouGov Poll </a:t>
            </a:r>
          </a:p>
        </p:txBody>
      </p:sp>
      <p:graphicFrame>
        <p:nvGraphicFramePr>
          <p:cNvPr id="4" name="Chart 3">
            <a:extLst>
              <a:ext uri="{FF2B5EF4-FFF2-40B4-BE49-F238E27FC236}">
                <a16:creationId xmlns:a16="http://schemas.microsoft.com/office/drawing/2014/main" id="{9235B77E-3E25-198E-43FA-869E1415CD90}"/>
              </a:ext>
            </a:extLst>
          </p:cNvPr>
          <p:cNvGraphicFramePr/>
          <p:nvPr>
            <p:extLst>
              <p:ext uri="{D42A27DB-BD31-4B8C-83A1-F6EECF244321}">
                <p14:modId xmlns:p14="http://schemas.microsoft.com/office/powerpoint/2010/main" val="1724665292"/>
              </p:ext>
            </p:extLst>
          </p:nvPr>
        </p:nvGraphicFramePr>
        <p:xfrm>
          <a:off x="6262855" y="3137095"/>
          <a:ext cx="1414295" cy="1371599"/>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AEE5129D-418F-E3B2-3D60-C02063D242CF}"/>
              </a:ext>
            </a:extLst>
          </p:cNvPr>
          <p:cNvSpPr txBox="1"/>
          <p:nvPr/>
        </p:nvSpPr>
        <p:spPr>
          <a:xfrm>
            <a:off x="6565857" y="3952875"/>
            <a:ext cx="808289" cy="369332"/>
          </a:xfrm>
          <a:prstGeom prst="rect">
            <a:avLst/>
          </a:prstGeom>
          <a:noFill/>
        </p:spPr>
        <p:txBody>
          <a:bodyPr wrap="square" rtlCol="0">
            <a:spAutoFit/>
          </a:bodyPr>
          <a:lstStyle/>
          <a:p>
            <a:pPr algn="ctr"/>
            <a:r>
              <a:rPr lang="en-US" b="1" dirty="0">
                <a:solidFill>
                  <a:schemeClr val="bg1"/>
                </a:solidFill>
              </a:rPr>
              <a:t>73%</a:t>
            </a:r>
          </a:p>
        </p:txBody>
      </p:sp>
      <p:graphicFrame>
        <p:nvGraphicFramePr>
          <p:cNvPr id="10" name="Chart 9">
            <a:extLst>
              <a:ext uri="{FF2B5EF4-FFF2-40B4-BE49-F238E27FC236}">
                <a16:creationId xmlns:a16="http://schemas.microsoft.com/office/drawing/2014/main" id="{F214ADC3-7CCD-F916-E85C-6482F9459D27}"/>
              </a:ext>
            </a:extLst>
          </p:cNvPr>
          <p:cNvGraphicFramePr/>
          <p:nvPr>
            <p:extLst>
              <p:ext uri="{D42A27DB-BD31-4B8C-83A1-F6EECF244321}">
                <p14:modId xmlns:p14="http://schemas.microsoft.com/office/powerpoint/2010/main" val="1307168332"/>
              </p:ext>
            </p:extLst>
          </p:nvPr>
        </p:nvGraphicFramePr>
        <p:xfrm>
          <a:off x="6262855" y="4740964"/>
          <a:ext cx="1414295" cy="137160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5E5C0ADE-97E9-3239-7168-C3B2B5A81535}"/>
              </a:ext>
            </a:extLst>
          </p:cNvPr>
          <p:cNvSpPr txBox="1"/>
          <p:nvPr/>
        </p:nvSpPr>
        <p:spPr>
          <a:xfrm>
            <a:off x="6565857" y="5553429"/>
            <a:ext cx="808289" cy="369332"/>
          </a:xfrm>
          <a:prstGeom prst="rect">
            <a:avLst/>
          </a:prstGeom>
          <a:noFill/>
        </p:spPr>
        <p:txBody>
          <a:bodyPr wrap="square" rtlCol="0">
            <a:spAutoFit/>
          </a:bodyPr>
          <a:lstStyle/>
          <a:p>
            <a:pPr algn="ctr"/>
            <a:r>
              <a:rPr lang="en-US" b="1" dirty="0">
                <a:solidFill>
                  <a:schemeClr val="bg1"/>
                </a:solidFill>
              </a:rPr>
              <a:t>72%</a:t>
            </a:r>
          </a:p>
        </p:txBody>
      </p:sp>
    </p:spTree>
    <p:extLst>
      <p:ext uri="{BB962C8B-B14F-4D97-AF65-F5344CB8AC3E}">
        <p14:creationId xmlns:p14="http://schemas.microsoft.com/office/powerpoint/2010/main" val="235538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CD38-74D3-8DA3-569F-E48126503A22}"/>
              </a:ext>
            </a:extLst>
          </p:cNvPr>
          <p:cNvSpPr>
            <a:spLocks noGrp="1"/>
          </p:cNvSpPr>
          <p:nvPr>
            <p:ph type="title"/>
          </p:nvPr>
        </p:nvSpPr>
        <p:spPr/>
        <p:txBody>
          <a:bodyPr/>
          <a:lstStyle/>
          <a:p>
            <a:r>
              <a:rPr lang="en-US" dirty="0"/>
              <a:t>Polls showed voters trusted Trump’s handling of the economy over Biden’s</a:t>
            </a:r>
          </a:p>
        </p:txBody>
      </p:sp>
      <p:sp>
        <p:nvSpPr>
          <p:cNvPr id="3" name="Rounded Rectangle 18">
            <a:extLst>
              <a:ext uri="{FF2B5EF4-FFF2-40B4-BE49-F238E27FC236}">
                <a16:creationId xmlns:a16="http://schemas.microsoft.com/office/drawing/2014/main" id="{8FF185D7-F1E6-E80D-92EF-D5BD99C756C4}"/>
              </a:ext>
            </a:extLst>
          </p:cNvPr>
          <p:cNvSpPr/>
          <p:nvPr/>
        </p:nvSpPr>
        <p:spPr>
          <a:xfrm>
            <a:off x="2489201" y="1750232"/>
            <a:ext cx="7342632" cy="2167343"/>
          </a:xfrm>
          <a:prstGeom prst="roundRect">
            <a:avLst>
              <a:gd name="adj" fmla="val 3255"/>
            </a:avLst>
          </a:prstGeom>
          <a:noFill/>
          <a:ln w="28575">
            <a:solidFill>
              <a:schemeClr val="bg2"/>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ct val="0"/>
              </a:spcBef>
              <a:spcAft>
                <a:spcPts val="0"/>
              </a:spcAft>
              <a:buClrTx/>
              <a:buSzTx/>
              <a:buFontTx/>
              <a:buNone/>
              <a:tabLst/>
              <a:defRPr/>
            </a:pPr>
            <a:endParaRPr lang="en-US" altLang="en-US" sz="1000" dirty="0">
              <a:solidFill>
                <a:schemeClr val="tx1">
                  <a:lumMod val="50000"/>
                  <a:lumOff val="50000"/>
                </a:schemeClr>
              </a:solidFill>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sz="1000" dirty="0">
                <a:solidFill>
                  <a:schemeClr val="tx1">
                    <a:lumMod val="50000"/>
                    <a:lumOff val="50000"/>
                  </a:schemeClr>
                </a:solidFill>
                <a:cs typeface="Arial" panose="020B0604020202020204" pitchFamily="34" charset="0"/>
              </a:rPr>
              <a:t>ABC/Washington Post/Ipsos poll, July 12, 2024</a:t>
            </a:r>
            <a:endParaRPr kumimoji="0" lang="en-US" altLang="en-US" sz="1000" b="0" i="0" u="none" strike="noStrike" kern="1200" cap="none" spc="0" normalizeH="0" baseline="0" noProof="0" dirty="0">
              <a:ln>
                <a:noFill/>
              </a:ln>
              <a:solidFill>
                <a:schemeClr val="tx1">
                  <a:lumMod val="50000"/>
                  <a:lumOff val="50000"/>
                </a:schemeClr>
              </a:solidFill>
              <a:effectLst/>
              <a:uLnTx/>
              <a:uFillTx/>
              <a:cs typeface="Arial" panose="020B0604020202020204" pitchFamily="34" charset="0"/>
            </a:endParaRPr>
          </a:p>
        </p:txBody>
      </p:sp>
      <p:sp>
        <p:nvSpPr>
          <p:cNvPr id="4" name="Google Shape;2142;p66">
            <a:extLst>
              <a:ext uri="{FF2B5EF4-FFF2-40B4-BE49-F238E27FC236}">
                <a16:creationId xmlns:a16="http://schemas.microsoft.com/office/drawing/2014/main" id="{B5043EA5-ECA9-AF51-69F2-3146DF0CEF0D}"/>
              </a:ext>
            </a:extLst>
          </p:cNvPr>
          <p:cNvSpPr/>
          <p:nvPr/>
        </p:nvSpPr>
        <p:spPr>
          <a:xfrm>
            <a:off x="8084464" y="1851012"/>
            <a:ext cx="1570705" cy="251788"/>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0380E3"/>
                </a:solidFill>
                <a:effectLst/>
                <a:uLnTx/>
                <a:uFillTx/>
                <a:ea typeface="Arial"/>
                <a:cs typeface="Arial"/>
                <a:sym typeface="Arial"/>
              </a:rPr>
              <a:t>■</a:t>
            </a:r>
            <a:r>
              <a:rPr kumimoji="0" lang="en-US" sz="1000" b="1" i="0" u="none" strike="noStrike" kern="1200" cap="none" spc="0" normalizeH="0" baseline="0" noProof="0" dirty="0">
                <a:ln>
                  <a:noFill/>
                </a:ln>
                <a:effectLst/>
                <a:uLnTx/>
                <a:uFillTx/>
                <a:ea typeface="Arial"/>
                <a:cs typeface="Arial"/>
                <a:sym typeface="Arial"/>
              </a:rPr>
              <a:t> Biden </a:t>
            </a:r>
            <a:r>
              <a:rPr kumimoji="0" lang="en-US" sz="1000" b="1" i="0" u="none" strike="noStrike" kern="1200" cap="none" spc="0" normalizeH="0" baseline="0" noProof="0" dirty="0">
                <a:ln>
                  <a:noFill/>
                </a:ln>
                <a:solidFill>
                  <a:srgbClr val="FF5739"/>
                </a:solidFill>
                <a:effectLst/>
                <a:uLnTx/>
                <a:uFillTx/>
                <a:ea typeface="Arial"/>
                <a:cs typeface="Arial"/>
                <a:sym typeface="Arial"/>
              </a:rPr>
              <a:t>■</a:t>
            </a:r>
            <a:r>
              <a:rPr kumimoji="0" lang="en-US" sz="1000" b="1" i="0" u="none" strike="noStrike" kern="1200" cap="none" spc="0" normalizeH="0" baseline="0" noProof="0" dirty="0">
                <a:ln>
                  <a:noFill/>
                </a:ln>
                <a:effectLst/>
                <a:uLnTx/>
                <a:uFillTx/>
                <a:ea typeface="Arial"/>
                <a:cs typeface="Arial"/>
                <a:sym typeface="Arial"/>
              </a:rPr>
              <a:t> Trump</a:t>
            </a:r>
          </a:p>
        </p:txBody>
      </p:sp>
      <p:graphicFrame>
        <p:nvGraphicFramePr>
          <p:cNvPr id="6" name="Chart 5">
            <a:extLst>
              <a:ext uri="{FF2B5EF4-FFF2-40B4-BE49-F238E27FC236}">
                <a16:creationId xmlns:a16="http://schemas.microsoft.com/office/drawing/2014/main" id="{63B1257D-E64F-FBCC-B6DE-C4BF546B100D}"/>
              </a:ext>
            </a:extLst>
          </p:cNvPr>
          <p:cNvGraphicFramePr/>
          <p:nvPr/>
        </p:nvGraphicFramePr>
        <p:xfrm>
          <a:off x="2590799" y="2343543"/>
          <a:ext cx="7112000" cy="1574033"/>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2142;p66">
            <a:extLst>
              <a:ext uri="{FF2B5EF4-FFF2-40B4-BE49-F238E27FC236}">
                <a16:creationId xmlns:a16="http://schemas.microsoft.com/office/drawing/2014/main" id="{80DC6189-A7CB-6F87-1098-BC5D818AB4D9}"/>
              </a:ext>
            </a:extLst>
          </p:cNvPr>
          <p:cNvSpPr/>
          <p:nvPr/>
        </p:nvSpPr>
        <p:spPr>
          <a:xfrm>
            <a:off x="2842245"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FF5739"/>
                </a:solidFill>
                <a:effectLst/>
                <a:uLnTx/>
                <a:uFillTx/>
                <a:ea typeface="Arial"/>
                <a:cs typeface="Arial"/>
                <a:sym typeface="Arial"/>
              </a:rPr>
              <a:t>Trump + 10</a:t>
            </a:r>
          </a:p>
        </p:txBody>
      </p:sp>
      <p:sp>
        <p:nvSpPr>
          <p:cNvPr id="8" name="Google Shape;2142;p66">
            <a:extLst>
              <a:ext uri="{FF2B5EF4-FFF2-40B4-BE49-F238E27FC236}">
                <a16:creationId xmlns:a16="http://schemas.microsoft.com/office/drawing/2014/main" id="{3F7D2D37-3978-D50E-A136-9B7DBC548E70}"/>
              </a:ext>
            </a:extLst>
          </p:cNvPr>
          <p:cNvSpPr/>
          <p:nvPr/>
        </p:nvSpPr>
        <p:spPr>
          <a:xfrm>
            <a:off x="3688110"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FF5739"/>
                </a:solidFill>
                <a:effectLst/>
                <a:uLnTx/>
                <a:uFillTx/>
                <a:ea typeface="Arial"/>
                <a:cs typeface="Arial"/>
                <a:sym typeface="Arial"/>
              </a:rPr>
              <a:t>Trump + 14</a:t>
            </a:r>
          </a:p>
        </p:txBody>
      </p:sp>
      <p:sp>
        <p:nvSpPr>
          <p:cNvPr id="9" name="Google Shape;2142;p66">
            <a:extLst>
              <a:ext uri="{FF2B5EF4-FFF2-40B4-BE49-F238E27FC236}">
                <a16:creationId xmlns:a16="http://schemas.microsoft.com/office/drawing/2014/main" id="{C98C567C-EC02-1F80-F178-478D51B5E306}"/>
              </a:ext>
            </a:extLst>
          </p:cNvPr>
          <p:cNvSpPr/>
          <p:nvPr/>
        </p:nvSpPr>
        <p:spPr>
          <a:xfrm>
            <a:off x="4533975"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lang="en-US" sz="1000" b="1" dirty="0">
                <a:solidFill>
                  <a:srgbClr val="0380E3"/>
                </a:solidFill>
                <a:ea typeface="Arial"/>
                <a:cs typeface="Arial"/>
                <a:sym typeface="Arial"/>
              </a:rPr>
              <a:t>Biden + 6</a:t>
            </a:r>
            <a:endParaRPr kumimoji="0" lang="en-US" sz="1000" b="1" i="0" u="none" strike="noStrike" kern="1200" cap="none" spc="0" normalizeH="0" baseline="0" noProof="0" dirty="0">
              <a:ln>
                <a:noFill/>
              </a:ln>
              <a:solidFill>
                <a:srgbClr val="0380E3"/>
              </a:solidFill>
              <a:effectLst/>
              <a:uLnTx/>
              <a:uFillTx/>
              <a:ea typeface="Arial"/>
              <a:cs typeface="Arial"/>
              <a:sym typeface="Arial"/>
            </a:endParaRPr>
          </a:p>
        </p:txBody>
      </p:sp>
      <p:sp>
        <p:nvSpPr>
          <p:cNvPr id="10" name="Google Shape;2142;p66">
            <a:extLst>
              <a:ext uri="{FF2B5EF4-FFF2-40B4-BE49-F238E27FC236}">
                <a16:creationId xmlns:a16="http://schemas.microsoft.com/office/drawing/2014/main" id="{F7D85C3F-B74A-FC32-98FC-C23E019EBB5B}"/>
              </a:ext>
            </a:extLst>
          </p:cNvPr>
          <p:cNvSpPr/>
          <p:nvPr/>
        </p:nvSpPr>
        <p:spPr>
          <a:xfrm>
            <a:off x="5379840"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0380E3"/>
                </a:solidFill>
                <a:effectLst/>
                <a:uLnTx/>
                <a:uFillTx/>
                <a:ea typeface="Arial"/>
                <a:cs typeface="Arial"/>
                <a:sym typeface="Arial"/>
              </a:rPr>
              <a:t>Biden + </a:t>
            </a:r>
            <a:r>
              <a:rPr lang="en-US" sz="1000" b="1" dirty="0">
                <a:solidFill>
                  <a:srgbClr val="0380E3"/>
                </a:solidFill>
                <a:ea typeface="Arial"/>
                <a:cs typeface="Arial"/>
                <a:sym typeface="Arial"/>
              </a:rPr>
              <a:t>13</a:t>
            </a:r>
            <a:endParaRPr kumimoji="0" lang="en-US" sz="1000" b="1" i="0" u="none" strike="noStrike" kern="1200" cap="none" spc="0" normalizeH="0" baseline="0" noProof="0" dirty="0">
              <a:ln>
                <a:noFill/>
              </a:ln>
              <a:solidFill>
                <a:srgbClr val="0380E3"/>
              </a:solidFill>
              <a:effectLst/>
              <a:uLnTx/>
              <a:uFillTx/>
              <a:ea typeface="Arial"/>
              <a:cs typeface="Arial"/>
              <a:sym typeface="Arial"/>
            </a:endParaRPr>
          </a:p>
        </p:txBody>
      </p:sp>
      <p:sp>
        <p:nvSpPr>
          <p:cNvPr id="11" name="Google Shape;2142;p66">
            <a:extLst>
              <a:ext uri="{FF2B5EF4-FFF2-40B4-BE49-F238E27FC236}">
                <a16:creationId xmlns:a16="http://schemas.microsoft.com/office/drawing/2014/main" id="{C33951E7-35BC-0B74-14ED-B3612EC59DF5}"/>
              </a:ext>
            </a:extLst>
          </p:cNvPr>
          <p:cNvSpPr/>
          <p:nvPr/>
        </p:nvSpPr>
        <p:spPr>
          <a:xfrm>
            <a:off x="6225705"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0380E3"/>
                </a:solidFill>
                <a:effectLst/>
                <a:uLnTx/>
                <a:uFillTx/>
                <a:ea typeface="Arial"/>
                <a:cs typeface="Arial"/>
                <a:sym typeface="Arial"/>
              </a:rPr>
              <a:t>Biden + 1</a:t>
            </a:r>
          </a:p>
        </p:txBody>
      </p:sp>
      <p:sp>
        <p:nvSpPr>
          <p:cNvPr id="12" name="Google Shape;2142;p66">
            <a:extLst>
              <a:ext uri="{FF2B5EF4-FFF2-40B4-BE49-F238E27FC236}">
                <a16:creationId xmlns:a16="http://schemas.microsoft.com/office/drawing/2014/main" id="{D301E608-0566-8C1F-CF90-904524841B38}"/>
              </a:ext>
            </a:extLst>
          </p:cNvPr>
          <p:cNvSpPr/>
          <p:nvPr/>
        </p:nvSpPr>
        <p:spPr>
          <a:xfrm>
            <a:off x="7071570"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FF5739"/>
                </a:solidFill>
                <a:effectLst/>
                <a:uLnTx/>
                <a:uFillTx/>
                <a:ea typeface="Arial"/>
                <a:cs typeface="Arial"/>
                <a:sym typeface="Arial"/>
              </a:rPr>
              <a:t>Trump + 11</a:t>
            </a:r>
          </a:p>
        </p:txBody>
      </p:sp>
      <p:sp>
        <p:nvSpPr>
          <p:cNvPr id="13" name="Google Shape;2142;p66">
            <a:extLst>
              <a:ext uri="{FF2B5EF4-FFF2-40B4-BE49-F238E27FC236}">
                <a16:creationId xmlns:a16="http://schemas.microsoft.com/office/drawing/2014/main" id="{F5632DB7-3914-063E-C149-BAD260FF34F1}"/>
              </a:ext>
            </a:extLst>
          </p:cNvPr>
          <p:cNvSpPr/>
          <p:nvPr/>
        </p:nvSpPr>
        <p:spPr>
          <a:xfrm>
            <a:off x="7917435"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FF5739"/>
                </a:solidFill>
                <a:effectLst/>
                <a:uLnTx/>
                <a:uFillTx/>
                <a:ea typeface="Arial"/>
                <a:cs typeface="Arial"/>
                <a:sym typeface="Arial"/>
              </a:rPr>
              <a:t>Trump + 9</a:t>
            </a:r>
          </a:p>
        </p:txBody>
      </p:sp>
      <p:graphicFrame>
        <p:nvGraphicFramePr>
          <p:cNvPr id="14" name="Chart 13">
            <a:extLst>
              <a:ext uri="{FF2B5EF4-FFF2-40B4-BE49-F238E27FC236}">
                <a16:creationId xmlns:a16="http://schemas.microsoft.com/office/drawing/2014/main" id="{0532335B-B168-75EF-6D82-45C7D8BBD4D9}"/>
              </a:ext>
            </a:extLst>
          </p:cNvPr>
          <p:cNvGraphicFramePr/>
          <p:nvPr/>
        </p:nvGraphicFramePr>
        <p:xfrm>
          <a:off x="2590799" y="4479324"/>
          <a:ext cx="7168146" cy="1646242"/>
        </p:xfrm>
        <a:graphic>
          <a:graphicData uri="http://schemas.openxmlformats.org/drawingml/2006/chart">
            <c:chart xmlns:c="http://schemas.openxmlformats.org/drawingml/2006/chart" xmlns:r="http://schemas.openxmlformats.org/officeDocument/2006/relationships" r:id="rId4"/>
          </a:graphicData>
        </a:graphic>
      </p:graphicFrame>
      <p:sp>
        <p:nvSpPr>
          <p:cNvPr id="15" name="Google Shape;62;p3">
            <a:extLst>
              <a:ext uri="{FF2B5EF4-FFF2-40B4-BE49-F238E27FC236}">
                <a16:creationId xmlns:a16="http://schemas.microsoft.com/office/drawing/2014/main" id="{0F18A180-10F7-173F-27C3-58ABE4E553CC}"/>
              </a:ext>
            </a:extLst>
          </p:cNvPr>
          <p:cNvSpPr/>
          <p:nvPr/>
        </p:nvSpPr>
        <p:spPr>
          <a:xfrm>
            <a:off x="2489199" y="4139513"/>
            <a:ext cx="7339815" cy="2035513"/>
          </a:xfrm>
          <a:prstGeom prst="roundRect">
            <a:avLst>
              <a:gd name="adj" fmla="val 1845"/>
            </a:avLst>
          </a:prstGeom>
          <a:noFill/>
          <a:ln w="28575" cap="flat" cmpd="sng">
            <a:solidFill>
              <a:schemeClr val="bg2"/>
            </a:solidFill>
            <a:prstDash val="solid"/>
            <a:miter lim="800000"/>
            <a:headEnd type="none" w="sm" len="sm"/>
            <a:tailEnd type="none" w="sm" len="sm"/>
          </a:ln>
        </p:spPr>
        <p:txBody>
          <a:bodyPr spcFirstLastPara="1" wrap="square" lIns="91425" tIns="365760" rIns="91425" bIns="45700" anchor="t" anchorCtr="0">
            <a:noAutofit/>
          </a:bodyPr>
          <a:lstStyle/>
          <a:p>
            <a:pPr marL="0" marR="0" lvl="0" indent="0" algn="l" defTabSz="457200" rtl="0" eaLnBrk="1" fontAlgn="auto" latinLnBrk="0" hangingPunct="1">
              <a:lnSpc>
                <a:spcPct val="100000"/>
              </a:lnSpc>
              <a:spcBef>
                <a:spcPts val="0"/>
              </a:spcBef>
              <a:buClr>
                <a:srgbClr val="000000"/>
              </a:buClr>
              <a:buSzPts val="1200"/>
              <a:buFont typeface="Arial"/>
              <a:buNone/>
              <a:tabLst/>
              <a:defRPr/>
            </a:pPr>
            <a:endParaRPr kumimoji="0" lang="en-US" sz="1050" b="0" i="0" u="none" strike="noStrike" kern="1200" cap="none" spc="0" normalizeH="0" baseline="0" noProof="0" dirty="0">
              <a:ln>
                <a:noFill/>
              </a:ln>
              <a:solidFill>
                <a:schemeClr val="bg2">
                  <a:lumMod val="75000"/>
                </a:schemeClr>
              </a:solidFill>
              <a:effectLst/>
              <a:uLnTx/>
              <a:uFillTx/>
              <a:ea typeface="Arial"/>
              <a:cs typeface="Arial"/>
              <a:sym typeface="Arial"/>
            </a:endParaRPr>
          </a:p>
        </p:txBody>
      </p:sp>
      <p:sp>
        <p:nvSpPr>
          <p:cNvPr id="16" name="Rectangle: Rounded Corners 15">
            <a:extLst>
              <a:ext uri="{FF2B5EF4-FFF2-40B4-BE49-F238E27FC236}">
                <a16:creationId xmlns:a16="http://schemas.microsoft.com/office/drawing/2014/main" id="{D07ED390-67C3-3EB0-EF2C-15060FBD96CC}"/>
              </a:ext>
            </a:extLst>
          </p:cNvPr>
          <p:cNvSpPr/>
          <p:nvPr/>
        </p:nvSpPr>
        <p:spPr>
          <a:xfrm>
            <a:off x="2476843" y="4072579"/>
            <a:ext cx="5418666" cy="294505"/>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mj-lt"/>
              </a:rPr>
              <a:t>Trump vs Biden approval ratings</a:t>
            </a:r>
          </a:p>
        </p:txBody>
      </p:sp>
      <p:sp>
        <p:nvSpPr>
          <p:cNvPr id="17" name="TextBox 16">
            <a:extLst>
              <a:ext uri="{FF2B5EF4-FFF2-40B4-BE49-F238E27FC236}">
                <a16:creationId xmlns:a16="http://schemas.microsoft.com/office/drawing/2014/main" id="{C6CDFD85-9924-0A70-2D48-8C823DE95A28}"/>
              </a:ext>
            </a:extLst>
          </p:cNvPr>
          <p:cNvSpPr txBox="1"/>
          <p:nvPr/>
        </p:nvSpPr>
        <p:spPr>
          <a:xfrm>
            <a:off x="2160990" y="6224623"/>
            <a:ext cx="3802663"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ABC, Ipsos, Washington Post, Gallup.</a:t>
            </a:r>
          </a:p>
        </p:txBody>
      </p:sp>
      <p:sp>
        <p:nvSpPr>
          <p:cNvPr id="18" name="TextBox 17">
            <a:extLst>
              <a:ext uri="{FF2B5EF4-FFF2-40B4-BE49-F238E27FC236}">
                <a16:creationId xmlns:a16="http://schemas.microsoft.com/office/drawing/2014/main" id="{04B3738E-DCDC-16B9-2383-50CB55046585}"/>
              </a:ext>
            </a:extLst>
          </p:cNvPr>
          <p:cNvSpPr txBox="1"/>
          <p:nvPr/>
        </p:nvSpPr>
        <p:spPr>
          <a:xfrm>
            <a:off x="2160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7/22/24</a:t>
            </a:r>
          </a:p>
        </p:txBody>
      </p:sp>
      <p:sp>
        <p:nvSpPr>
          <p:cNvPr id="19" name="Rectangle: Rounded Corners 18">
            <a:extLst>
              <a:ext uri="{FF2B5EF4-FFF2-40B4-BE49-F238E27FC236}">
                <a16:creationId xmlns:a16="http://schemas.microsoft.com/office/drawing/2014/main" id="{6CD6945E-05F3-764D-990C-0C4251CA95C2}"/>
              </a:ext>
            </a:extLst>
          </p:cNvPr>
          <p:cNvSpPr/>
          <p:nvPr/>
        </p:nvSpPr>
        <p:spPr>
          <a:xfrm>
            <a:off x="2476843" y="1602980"/>
            <a:ext cx="5418666" cy="294505"/>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mj-lt"/>
              </a:rPr>
              <a:t>Importance and trust in handling issues</a:t>
            </a:r>
          </a:p>
        </p:txBody>
      </p:sp>
      <p:sp>
        <p:nvSpPr>
          <p:cNvPr id="20" name="Google Shape;2142;p66">
            <a:extLst>
              <a:ext uri="{FF2B5EF4-FFF2-40B4-BE49-F238E27FC236}">
                <a16:creationId xmlns:a16="http://schemas.microsoft.com/office/drawing/2014/main" id="{3CD416B7-0B9A-69D9-2E1D-2CF3F5707DF7}"/>
              </a:ext>
            </a:extLst>
          </p:cNvPr>
          <p:cNvSpPr/>
          <p:nvPr/>
        </p:nvSpPr>
        <p:spPr>
          <a:xfrm>
            <a:off x="8763302" y="2167715"/>
            <a:ext cx="1080889" cy="306114"/>
          </a:xfrm>
          <a:prstGeom prst="roundRect">
            <a:avLst>
              <a:gd name="adj" fmla="val 3206"/>
            </a:avLst>
          </a:prstGeom>
          <a:no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srgbClr val="23695F"/>
              </a:buClr>
              <a:buSzPts val="1000"/>
              <a:buFont typeface="Arial"/>
              <a:buNone/>
              <a:tabLst/>
              <a:defRPr/>
            </a:pPr>
            <a:r>
              <a:rPr kumimoji="0" lang="en-US" sz="1000" b="1" i="0" u="none" strike="noStrike" kern="1200" cap="none" spc="0" normalizeH="0" baseline="0" noProof="0" dirty="0">
                <a:ln>
                  <a:noFill/>
                </a:ln>
                <a:solidFill>
                  <a:srgbClr val="FF5739"/>
                </a:solidFill>
                <a:effectLst/>
                <a:uLnTx/>
                <a:uFillTx/>
                <a:ea typeface="Arial"/>
                <a:cs typeface="Arial"/>
                <a:sym typeface="Arial"/>
              </a:rPr>
              <a:t>Trump + 7</a:t>
            </a:r>
          </a:p>
        </p:txBody>
      </p:sp>
    </p:spTree>
    <p:extLst>
      <p:ext uri="{BB962C8B-B14F-4D97-AF65-F5344CB8AC3E}">
        <p14:creationId xmlns:p14="http://schemas.microsoft.com/office/powerpoint/2010/main" val="295676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4">
            <a:extLst>
              <a:ext uri="{FF2B5EF4-FFF2-40B4-BE49-F238E27FC236}">
                <a16:creationId xmlns:a16="http://schemas.microsoft.com/office/drawing/2014/main" id="{B383E318-10EC-3F48-E4B0-F35788D4B956}"/>
              </a:ext>
            </a:extLst>
          </p:cNvPr>
          <p:cNvSpPr/>
          <p:nvPr/>
        </p:nvSpPr>
        <p:spPr>
          <a:xfrm>
            <a:off x="7421093" y="3342620"/>
            <a:ext cx="2407922" cy="833141"/>
          </a:xfrm>
          <a:prstGeom prst="roundRect">
            <a:avLst>
              <a:gd name="adj" fmla="val 4926"/>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137160" rIns="91440" bIns="0" rtlCol="0" anchor="t"/>
          <a:lstStyle/>
          <a:p>
            <a:pPr>
              <a:spcAft>
                <a:spcPts val="300"/>
              </a:spcAft>
            </a:pPr>
            <a:r>
              <a:rPr lang="en-US" sz="900" dirty="0">
                <a:solidFill>
                  <a:schemeClr val="tx1"/>
                </a:solidFill>
                <a:ea typeface="MS PGothic" panose="020B0600070205080204" pitchFamily="34" charset="-128"/>
                <a:cs typeface="Georgia"/>
              </a:rPr>
              <a:t>"While I appreciate his commitment to public service and our country, </a:t>
            </a:r>
            <a:r>
              <a:rPr lang="en-US" sz="900" b="1" dirty="0">
                <a:solidFill>
                  <a:schemeClr val="tx1"/>
                </a:solidFill>
                <a:ea typeface="MS PGothic" panose="020B0600070205080204" pitchFamily="34" charset="-128"/>
                <a:cs typeface="Georgia"/>
              </a:rPr>
              <a:t>I believe President Biden should not seek re-election to another term."</a:t>
            </a:r>
          </a:p>
        </p:txBody>
      </p:sp>
      <p:sp>
        <p:nvSpPr>
          <p:cNvPr id="41" name="Rounded Rectangle 44">
            <a:extLst>
              <a:ext uri="{FF2B5EF4-FFF2-40B4-BE49-F238E27FC236}">
                <a16:creationId xmlns:a16="http://schemas.microsoft.com/office/drawing/2014/main" id="{58592C79-BDB8-2AC0-E273-11FA89DF186F}"/>
              </a:ext>
            </a:extLst>
          </p:cNvPr>
          <p:cNvSpPr/>
          <p:nvPr/>
        </p:nvSpPr>
        <p:spPr>
          <a:xfrm>
            <a:off x="7421093" y="2072270"/>
            <a:ext cx="2407921" cy="771888"/>
          </a:xfrm>
          <a:prstGeom prst="roundRect">
            <a:avLst>
              <a:gd name="adj" fmla="val 4926"/>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137160" rIns="91440" bIns="0" rtlCol="0" anchor="t"/>
          <a:lstStyle/>
          <a:p>
            <a:pPr>
              <a:spcAft>
                <a:spcPts val="300"/>
              </a:spcAft>
            </a:pPr>
            <a:r>
              <a:rPr lang="en-US" sz="900" dirty="0">
                <a:solidFill>
                  <a:schemeClr val="tx1"/>
                </a:solidFill>
                <a:ea typeface="MS PGothic" panose="020B0600070205080204" pitchFamily="34" charset="-128"/>
                <a:cs typeface="Georgia"/>
              </a:rPr>
              <a:t>It would be “better for the Democratic party, and better for the country if [Biden] were to bow out.”</a:t>
            </a:r>
          </a:p>
        </p:txBody>
      </p:sp>
      <p:sp>
        <p:nvSpPr>
          <p:cNvPr id="40" name="Rounded Rectangle 44">
            <a:extLst>
              <a:ext uri="{FF2B5EF4-FFF2-40B4-BE49-F238E27FC236}">
                <a16:creationId xmlns:a16="http://schemas.microsoft.com/office/drawing/2014/main" id="{365BC3E2-C225-122B-FAAF-BC14D98C3243}"/>
              </a:ext>
            </a:extLst>
          </p:cNvPr>
          <p:cNvSpPr/>
          <p:nvPr/>
        </p:nvSpPr>
        <p:spPr>
          <a:xfrm>
            <a:off x="4988938" y="2082437"/>
            <a:ext cx="2290282" cy="771888"/>
          </a:xfrm>
          <a:prstGeom prst="roundRect">
            <a:avLst>
              <a:gd name="adj" fmla="val 4926"/>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137160" rIns="91440" bIns="0" rtlCol="0" anchor="t"/>
          <a:lstStyle/>
          <a:p>
            <a:pPr>
              <a:spcAft>
                <a:spcPts val="300"/>
              </a:spcAft>
            </a:pPr>
            <a:r>
              <a:rPr lang="en-US" sz="900" dirty="0">
                <a:solidFill>
                  <a:schemeClr val="tx1"/>
                </a:solidFill>
                <a:ea typeface="MS PGothic" panose="020B0600070205080204" pitchFamily="34" charset="-128"/>
                <a:cs typeface="Georgia"/>
              </a:rPr>
              <a:t>"So, with that, I come with a heavy heart to think </a:t>
            </a:r>
            <a:r>
              <a:rPr lang="en-US" sz="900" b="1" dirty="0">
                <a:solidFill>
                  <a:schemeClr val="tx1"/>
                </a:solidFill>
                <a:ea typeface="MS PGothic" panose="020B0600070205080204" pitchFamily="34" charset="-128"/>
                <a:cs typeface="Georgia"/>
              </a:rPr>
              <a:t>the time has come for him to pass the torch to a new generation.”</a:t>
            </a:r>
          </a:p>
        </p:txBody>
      </p:sp>
      <p:sp>
        <p:nvSpPr>
          <p:cNvPr id="2" name="Title 1">
            <a:extLst>
              <a:ext uri="{FF2B5EF4-FFF2-40B4-BE49-F238E27FC236}">
                <a16:creationId xmlns:a16="http://schemas.microsoft.com/office/drawing/2014/main" id="{70930142-1DEC-087B-2961-1CCC75C65085}"/>
              </a:ext>
            </a:extLst>
          </p:cNvPr>
          <p:cNvSpPr>
            <a:spLocks noGrp="1"/>
          </p:cNvSpPr>
          <p:nvPr>
            <p:ph type="title"/>
          </p:nvPr>
        </p:nvSpPr>
        <p:spPr/>
        <p:txBody>
          <a:bodyPr/>
          <a:lstStyle/>
          <a:p>
            <a:r>
              <a:rPr lang="en-US" dirty="0"/>
              <a:t>Concern from congressional Democrats and party leaders thrust the Biden campaign into crisis</a:t>
            </a:r>
          </a:p>
        </p:txBody>
      </p:sp>
      <p:sp>
        <p:nvSpPr>
          <p:cNvPr id="4" name="TextBox 3">
            <a:extLst>
              <a:ext uri="{FF2B5EF4-FFF2-40B4-BE49-F238E27FC236}">
                <a16:creationId xmlns:a16="http://schemas.microsoft.com/office/drawing/2014/main" id="{3AC11A59-2889-0FFD-4193-C5EB7E4C04F6}"/>
              </a:ext>
            </a:extLst>
          </p:cNvPr>
          <p:cNvSpPr txBox="1"/>
          <p:nvPr/>
        </p:nvSpPr>
        <p:spPr>
          <a:xfrm>
            <a:off x="2160990" y="6224623"/>
            <a:ext cx="268532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The Guardian, ABC News, BBC, WSJ. </a:t>
            </a:r>
          </a:p>
        </p:txBody>
      </p:sp>
      <p:sp>
        <p:nvSpPr>
          <p:cNvPr id="23" name="Rounded Rectangle 44">
            <a:extLst>
              <a:ext uri="{FF2B5EF4-FFF2-40B4-BE49-F238E27FC236}">
                <a16:creationId xmlns:a16="http://schemas.microsoft.com/office/drawing/2014/main" id="{37430104-D97B-9C2D-D29C-EB16F6980231}"/>
              </a:ext>
            </a:extLst>
          </p:cNvPr>
          <p:cNvSpPr/>
          <p:nvPr/>
        </p:nvSpPr>
        <p:spPr>
          <a:xfrm>
            <a:off x="2489202" y="1794952"/>
            <a:ext cx="2357118" cy="2391934"/>
          </a:xfrm>
          <a:prstGeom prst="roundRect">
            <a:avLst>
              <a:gd name="adj" fmla="val 4926"/>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45720" rIns="91440" bIns="0" rtlCol="0" anchor="t"/>
          <a:lstStyle/>
          <a:p>
            <a:pPr>
              <a:spcAft>
                <a:spcPts val="300"/>
              </a:spcAft>
            </a:pPr>
            <a:endParaRPr lang="en-US" sz="900" b="1" dirty="0">
              <a:solidFill>
                <a:schemeClr val="bg1">
                  <a:lumMod val="50000"/>
                </a:schemeClr>
              </a:solidFill>
              <a:ea typeface="MS PGothic" panose="020B0600070205080204" pitchFamily="34" charset="-128"/>
              <a:cs typeface="Georgia"/>
            </a:endParaRPr>
          </a:p>
        </p:txBody>
      </p:sp>
      <p:pic>
        <p:nvPicPr>
          <p:cNvPr id="3" name="Graphic 2">
            <a:extLst>
              <a:ext uri="{FF2B5EF4-FFF2-40B4-BE49-F238E27FC236}">
                <a16:creationId xmlns:a16="http://schemas.microsoft.com/office/drawing/2014/main" id="{0900A277-914F-C2C0-9B36-0849BDA8026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275901" y="1867389"/>
            <a:ext cx="731520" cy="731520"/>
          </a:xfrm>
          <a:prstGeom prst="rect">
            <a:avLst/>
          </a:prstGeom>
        </p:spPr>
      </p:pic>
      <p:pic>
        <p:nvPicPr>
          <p:cNvPr id="6" name="Graphic 5">
            <a:extLst>
              <a:ext uri="{FF2B5EF4-FFF2-40B4-BE49-F238E27FC236}">
                <a16:creationId xmlns:a16="http://schemas.microsoft.com/office/drawing/2014/main" id="{DA861558-49F9-3913-CF74-2FBDC115716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573081" y="1950953"/>
            <a:ext cx="137160" cy="137160"/>
          </a:xfrm>
          <a:prstGeom prst="rect">
            <a:avLst/>
          </a:prstGeom>
        </p:spPr>
      </p:pic>
      <p:sp>
        <p:nvSpPr>
          <p:cNvPr id="7" name="TextBox 6">
            <a:extLst>
              <a:ext uri="{FF2B5EF4-FFF2-40B4-BE49-F238E27FC236}">
                <a16:creationId xmlns:a16="http://schemas.microsoft.com/office/drawing/2014/main" id="{5749B18A-DC34-1241-EA23-F1091D36ED14}"/>
              </a:ext>
            </a:extLst>
          </p:cNvPr>
          <p:cNvSpPr txBox="1"/>
          <p:nvPr/>
        </p:nvSpPr>
        <p:spPr>
          <a:xfrm>
            <a:off x="3544010" y="3662747"/>
            <a:ext cx="1295038" cy="430887"/>
          </a:xfrm>
          <a:prstGeom prst="rect">
            <a:avLst/>
          </a:prstGeom>
          <a:noFill/>
        </p:spPr>
        <p:txBody>
          <a:bodyPr wrap="square" rtlCol="0">
            <a:spAutoFit/>
          </a:bodyPr>
          <a:lstStyle/>
          <a:p>
            <a:pPr algn="ctr"/>
            <a:r>
              <a:rPr lang="en-US" sz="1100" b="1" dirty="0"/>
              <a:t>36 </a:t>
            </a:r>
          </a:p>
          <a:p>
            <a:pPr algn="ctr"/>
            <a:r>
              <a:rPr lang="en-US" sz="1100" b="1" dirty="0"/>
              <a:t>Representatives</a:t>
            </a:r>
          </a:p>
        </p:txBody>
      </p:sp>
      <p:sp>
        <p:nvSpPr>
          <p:cNvPr id="10" name="Google Shape;8308;p128">
            <a:extLst>
              <a:ext uri="{FF2B5EF4-FFF2-40B4-BE49-F238E27FC236}">
                <a16:creationId xmlns:a16="http://schemas.microsoft.com/office/drawing/2014/main" id="{B3CFBCC1-307F-FE1A-CCE8-8F1862AF66AB}"/>
              </a:ext>
            </a:extLst>
          </p:cNvPr>
          <p:cNvSpPr txBox="1"/>
          <p:nvPr/>
        </p:nvSpPr>
        <p:spPr>
          <a:xfrm>
            <a:off x="2489202" y="1536355"/>
            <a:ext cx="2147291" cy="27695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rgbClr val="359E8F"/>
              </a:buClr>
              <a:buSzPts val="700"/>
              <a:buFont typeface="Arial"/>
              <a:buNone/>
            </a:pPr>
            <a:r>
              <a:rPr lang="en-US" sz="1200" b="1" dirty="0">
                <a:solidFill>
                  <a:schemeClr val="accent1">
                    <a:lumMod val="75000"/>
                  </a:schemeClr>
                </a:solidFill>
                <a:ea typeface="Arial"/>
                <a:cs typeface="Arial"/>
                <a:sym typeface="Arial"/>
              </a:rPr>
              <a:t>CALLS TO STEP DOWN</a:t>
            </a:r>
          </a:p>
        </p:txBody>
      </p:sp>
      <p:sp>
        <p:nvSpPr>
          <p:cNvPr id="12" name="TextBox 11">
            <a:extLst>
              <a:ext uri="{FF2B5EF4-FFF2-40B4-BE49-F238E27FC236}">
                <a16:creationId xmlns:a16="http://schemas.microsoft.com/office/drawing/2014/main" id="{FB4FC949-19CA-626F-713C-28A03323BCD9}"/>
              </a:ext>
            </a:extLst>
          </p:cNvPr>
          <p:cNvSpPr txBox="1"/>
          <p:nvPr/>
        </p:nvSpPr>
        <p:spPr>
          <a:xfrm>
            <a:off x="2627789" y="3664931"/>
            <a:ext cx="827471" cy="430887"/>
          </a:xfrm>
          <a:prstGeom prst="rect">
            <a:avLst/>
          </a:prstGeom>
          <a:noFill/>
        </p:spPr>
        <p:txBody>
          <a:bodyPr wrap="none" rtlCol="0">
            <a:spAutoFit/>
          </a:bodyPr>
          <a:lstStyle/>
          <a:p>
            <a:pPr algn="ctr"/>
            <a:r>
              <a:rPr lang="en-US" sz="1100" b="1" dirty="0"/>
              <a:t>4 </a:t>
            </a:r>
          </a:p>
          <a:p>
            <a:pPr algn="ctr"/>
            <a:r>
              <a:rPr lang="en-US" sz="1100" b="1" dirty="0"/>
              <a:t>Senators </a:t>
            </a:r>
          </a:p>
        </p:txBody>
      </p:sp>
      <p:sp>
        <p:nvSpPr>
          <p:cNvPr id="13" name="TextBox 12">
            <a:extLst>
              <a:ext uri="{FF2B5EF4-FFF2-40B4-BE49-F238E27FC236}">
                <a16:creationId xmlns:a16="http://schemas.microsoft.com/office/drawing/2014/main" id="{E884CE4E-BC7B-3CD5-66AB-9883F80800EA}"/>
              </a:ext>
            </a:extLst>
          </p:cNvPr>
          <p:cNvSpPr txBox="1"/>
          <p:nvPr/>
        </p:nvSpPr>
        <p:spPr>
          <a:xfrm>
            <a:off x="2800921" y="2536381"/>
            <a:ext cx="1818640" cy="477054"/>
          </a:xfrm>
          <a:prstGeom prst="rect">
            <a:avLst/>
          </a:prstGeom>
          <a:noFill/>
        </p:spPr>
        <p:txBody>
          <a:bodyPr wrap="square" rtlCol="0">
            <a:spAutoFit/>
          </a:bodyPr>
          <a:lstStyle/>
          <a:p>
            <a:pPr algn="ctr"/>
            <a:r>
              <a:rPr lang="en-US" sz="1200" b="1" dirty="0"/>
              <a:t>40</a:t>
            </a:r>
            <a:r>
              <a:rPr lang="en-US" sz="1400" b="1" dirty="0"/>
              <a:t> </a:t>
            </a:r>
            <a:r>
              <a:rPr lang="en-US" sz="1100" b="1" dirty="0"/>
              <a:t>members of Congress</a:t>
            </a:r>
            <a:endParaRPr lang="en-US" sz="1400" b="1" dirty="0"/>
          </a:p>
        </p:txBody>
      </p:sp>
      <p:pic>
        <p:nvPicPr>
          <p:cNvPr id="15" name="Graphic 14">
            <a:extLst>
              <a:ext uri="{FF2B5EF4-FFF2-40B4-BE49-F238E27FC236}">
                <a16:creationId xmlns:a16="http://schemas.microsoft.com/office/drawing/2014/main" id="{EFD71D3F-4BBE-FD12-EE93-1A62DF9F14E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rot="10800000">
            <a:off x="3367341" y="3111499"/>
            <a:ext cx="548640" cy="548640"/>
          </a:xfrm>
          <a:prstGeom prst="rect">
            <a:avLst/>
          </a:prstGeom>
        </p:spPr>
      </p:pic>
      <p:sp>
        <p:nvSpPr>
          <p:cNvPr id="20" name="Rounded Rectangle 44">
            <a:extLst>
              <a:ext uri="{FF2B5EF4-FFF2-40B4-BE49-F238E27FC236}">
                <a16:creationId xmlns:a16="http://schemas.microsoft.com/office/drawing/2014/main" id="{0A3E6D0D-9C5E-4F00-1CF5-4565F6BCA952}"/>
              </a:ext>
            </a:extLst>
          </p:cNvPr>
          <p:cNvSpPr/>
          <p:nvPr/>
        </p:nvSpPr>
        <p:spPr>
          <a:xfrm>
            <a:off x="4988566" y="3315610"/>
            <a:ext cx="2290282" cy="833141"/>
          </a:xfrm>
          <a:prstGeom prst="roundRect">
            <a:avLst>
              <a:gd name="adj" fmla="val 4926"/>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137160" rIns="91440" bIns="0" rtlCol="0" anchor="t"/>
          <a:lstStyle/>
          <a:p>
            <a:pPr>
              <a:spcAft>
                <a:spcPts val="300"/>
              </a:spcAft>
            </a:pPr>
            <a:r>
              <a:rPr lang="en-US" sz="900" dirty="0">
                <a:solidFill>
                  <a:schemeClr val="tx1"/>
                </a:solidFill>
                <a:ea typeface="MS PGothic" panose="020B0600070205080204" pitchFamily="34" charset="-128"/>
                <a:cs typeface="Georgia"/>
              </a:rPr>
              <a:t>“Appears the president remains unaware … of the ominous public polling, tanking approval numbers, and dire sentiment sweeping the country.”</a:t>
            </a:r>
          </a:p>
        </p:txBody>
      </p:sp>
      <p:sp>
        <p:nvSpPr>
          <p:cNvPr id="25" name="Rectangle: Top Corners Rounded 24">
            <a:extLst>
              <a:ext uri="{FF2B5EF4-FFF2-40B4-BE49-F238E27FC236}">
                <a16:creationId xmlns:a16="http://schemas.microsoft.com/office/drawing/2014/main" id="{2092506D-413D-10AA-306F-A5B78FD099EF}"/>
              </a:ext>
            </a:extLst>
          </p:cNvPr>
          <p:cNvSpPr/>
          <p:nvPr/>
        </p:nvSpPr>
        <p:spPr>
          <a:xfrm>
            <a:off x="4980548" y="1763986"/>
            <a:ext cx="2298300" cy="324127"/>
          </a:xfrm>
          <a:prstGeom prst="round2SameRect">
            <a:avLst>
              <a:gd name="adj1" fmla="val 16667"/>
              <a:gd name="adj2" fmla="val 13592"/>
            </a:avLst>
          </a:prstGeom>
          <a:solidFill>
            <a:schemeClr val="bg1">
              <a:lumMod val="95000"/>
            </a:schemeClr>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548640" rIns="182880" anchor="ctr"/>
          <a:lstStyle/>
          <a:p>
            <a:pPr fontAlgn="auto">
              <a:spcBef>
                <a:spcPts val="0"/>
              </a:spcBef>
              <a:spcAft>
                <a:spcPts val="0"/>
              </a:spcAft>
              <a:defRPr/>
            </a:pPr>
            <a:r>
              <a:rPr lang="en-US" sz="1100" b="1" dirty="0">
                <a:solidFill>
                  <a:schemeClr val="tx1"/>
                </a:solidFill>
              </a:rPr>
              <a:t>Sen. Manchin </a:t>
            </a:r>
            <a:r>
              <a:rPr lang="en-US" sz="1100" dirty="0">
                <a:solidFill>
                  <a:schemeClr val="tx1"/>
                </a:solidFill>
              </a:rPr>
              <a:t>(I-WV)</a:t>
            </a:r>
          </a:p>
        </p:txBody>
      </p:sp>
      <p:pic>
        <p:nvPicPr>
          <p:cNvPr id="26" name="Picture 25">
            <a:extLst>
              <a:ext uri="{FF2B5EF4-FFF2-40B4-BE49-F238E27FC236}">
                <a16:creationId xmlns:a16="http://schemas.microsoft.com/office/drawing/2014/main" id="{0954F236-1EE2-D9D1-BA90-886BBAA522A9}"/>
              </a:ext>
            </a:extLst>
          </p:cNvPr>
          <p:cNvPicPr>
            <a:picLocks noChangeAspect="1"/>
          </p:cNvPicPr>
          <p:nvPr/>
        </p:nvPicPr>
        <p:blipFill>
          <a:blip r:embed="rId9">
            <a:extLst>
              <a:ext uri="{837473B0-CC2E-450A-ABE3-18F120FF3D39}">
                <a1611:picAttrSrcUrl xmlns:a1611="http://schemas.microsoft.com/office/drawing/2016/11/main" r:id="rId10"/>
              </a:ext>
            </a:extLst>
          </a:blip>
          <a:srcRect l="16527" r="16527"/>
          <a:stretch/>
        </p:blipFill>
        <p:spPr>
          <a:xfrm>
            <a:off x="4892297" y="1680163"/>
            <a:ext cx="493423" cy="490974"/>
          </a:xfrm>
          <a:prstGeom prst="ellipse">
            <a:avLst/>
          </a:prstGeom>
          <a:ln w="28575">
            <a:solidFill>
              <a:schemeClr val="bg2"/>
            </a:solidFill>
          </a:ln>
        </p:spPr>
      </p:pic>
      <p:sp>
        <p:nvSpPr>
          <p:cNvPr id="27" name="Rectangle: Top Corners Rounded 26">
            <a:extLst>
              <a:ext uri="{FF2B5EF4-FFF2-40B4-BE49-F238E27FC236}">
                <a16:creationId xmlns:a16="http://schemas.microsoft.com/office/drawing/2014/main" id="{4BC167D3-2BF7-E730-0E9C-F31529D9E9DB}"/>
              </a:ext>
            </a:extLst>
          </p:cNvPr>
          <p:cNvSpPr/>
          <p:nvPr/>
        </p:nvSpPr>
        <p:spPr>
          <a:xfrm>
            <a:off x="7471897" y="1763986"/>
            <a:ext cx="2357118" cy="324127"/>
          </a:xfrm>
          <a:prstGeom prst="round2SameRect">
            <a:avLst>
              <a:gd name="adj1" fmla="val 16667"/>
              <a:gd name="adj2" fmla="val 13592"/>
            </a:avLst>
          </a:prstGeom>
          <a:solidFill>
            <a:schemeClr val="bg1">
              <a:lumMod val="95000"/>
            </a:schemeClr>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fontAlgn="auto">
              <a:spcBef>
                <a:spcPts val="0"/>
              </a:spcBef>
              <a:spcAft>
                <a:spcPts val="0"/>
              </a:spcAft>
              <a:defRPr/>
            </a:pPr>
            <a:r>
              <a:rPr lang="en-US" sz="1100" b="1" dirty="0">
                <a:solidFill>
                  <a:schemeClr val="tx1"/>
                </a:solidFill>
              </a:rPr>
              <a:t>Rep. Schiff </a:t>
            </a:r>
            <a:r>
              <a:rPr lang="en-US" sz="1100" dirty="0">
                <a:solidFill>
                  <a:schemeClr val="tx1"/>
                </a:solidFill>
              </a:rPr>
              <a:t>(D-CA-30)</a:t>
            </a:r>
          </a:p>
        </p:txBody>
      </p:sp>
      <p:pic>
        <p:nvPicPr>
          <p:cNvPr id="28" name="Picture 27">
            <a:extLst>
              <a:ext uri="{FF2B5EF4-FFF2-40B4-BE49-F238E27FC236}">
                <a16:creationId xmlns:a16="http://schemas.microsoft.com/office/drawing/2014/main" id="{28D17E90-3122-3B18-CEE7-40D7D07478CB}"/>
              </a:ext>
            </a:extLst>
          </p:cNvPr>
          <p:cNvPicPr>
            <a:picLocks noChangeAspect="1"/>
          </p:cNvPicPr>
          <p:nvPr/>
        </p:nvPicPr>
        <p:blipFill>
          <a:blip r:embed="rId11">
            <a:extLst>
              <a:ext uri="{837473B0-CC2E-450A-ABE3-18F120FF3D39}">
                <a1611:picAttrSrcUrl xmlns:a1611="http://schemas.microsoft.com/office/drawing/2016/11/main" r:id="rId12"/>
              </a:ext>
            </a:extLst>
          </a:blip>
          <a:srcRect t="10343" b="10343"/>
          <a:stretch/>
        </p:blipFill>
        <p:spPr>
          <a:xfrm>
            <a:off x="7387259" y="1675456"/>
            <a:ext cx="493423" cy="490974"/>
          </a:xfrm>
          <a:prstGeom prst="ellipse">
            <a:avLst/>
          </a:prstGeom>
          <a:ln w="28575">
            <a:solidFill>
              <a:schemeClr val="bg2"/>
            </a:solidFill>
          </a:ln>
        </p:spPr>
      </p:pic>
      <p:sp>
        <p:nvSpPr>
          <p:cNvPr id="29" name="Rectangle: Top Corners Rounded 28">
            <a:extLst>
              <a:ext uri="{FF2B5EF4-FFF2-40B4-BE49-F238E27FC236}">
                <a16:creationId xmlns:a16="http://schemas.microsoft.com/office/drawing/2014/main" id="{399CADDA-1079-BC92-E887-06595DE0C3CA}"/>
              </a:ext>
            </a:extLst>
          </p:cNvPr>
          <p:cNvSpPr/>
          <p:nvPr/>
        </p:nvSpPr>
        <p:spPr>
          <a:xfrm>
            <a:off x="4988937" y="2991484"/>
            <a:ext cx="2290283" cy="324127"/>
          </a:xfrm>
          <a:prstGeom prst="round2SameRect">
            <a:avLst>
              <a:gd name="adj1" fmla="val 16667"/>
              <a:gd name="adj2" fmla="val 13592"/>
            </a:avLst>
          </a:prstGeom>
          <a:solidFill>
            <a:schemeClr val="bg1">
              <a:lumMod val="95000"/>
            </a:schemeClr>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457200" rIns="182880" anchor="ctr"/>
          <a:lstStyle/>
          <a:p>
            <a:pPr fontAlgn="auto">
              <a:spcBef>
                <a:spcPts val="0"/>
              </a:spcBef>
              <a:spcAft>
                <a:spcPts val="0"/>
              </a:spcAft>
              <a:defRPr/>
            </a:pPr>
            <a:r>
              <a:rPr lang="en-US" sz="1100" b="1" dirty="0">
                <a:solidFill>
                  <a:schemeClr val="tx1"/>
                </a:solidFill>
              </a:rPr>
              <a:t>  Rep. Phillips </a:t>
            </a:r>
            <a:r>
              <a:rPr lang="en-US" sz="1100" dirty="0">
                <a:solidFill>
                  <a:schemeClr val="tx1"/>
                </a:solidFill>
              </a:rPr>
              <a:t>(D-MN-03)</a:t>
            </a:r>
          </a:p>
        </p:txBody>
      </p:sp>
      <p:pic>
        <p:nvPicPr>
          <p:cNvPr id="30" name="Picture 29">
            <a:extLst>
              <a:ext uri="{FF2B5EF4-FFF2-40B4-BE49-F238E27FC236}">
                <a16:creationId xmlns:a16="http://schemas.microsoft.com/office/drawing/2014/main" id="{F91659EF-2A79-6B05-C97D-6FA8EA369934}"/>
              </a:ext>
            </a:extLst>
          </p:cNvPr>
          <p:cNvPicPr>
            <a:picLocks noChangeAspect="1"/>
          </p:cNvPicPr>
          <p:nvPr/>
        </p:nvPicPr>
        <p:blipFill>
          <a:blip r:embed="rId13">
            <a:extLst>
              <a:ext uri="{837473B0-CC2E-450A-ABE3-18F120FF3D39}">
                <a1611:picAttrSrcUrl xmlns:a1611="http://schemas.microsoft.com/office/drawing/2016/11/main" r:id="rId14"/>
              </a:ext>
            </a:extLst>
          </a:blip>
          <a:srcRect t="12920" b="12920"/>
          <a:stretch/>
        </p:blipFill>
        <p:spPr>
          <a:xfrm>
            <a:off x="4900686" y="2907661"/>
            <a:ext cx="493423" cy="490974"/>
          </a:xfrm>
          <a:prstGeom prst="ellipse">
            <a:avLst/>
          </a:prstGeom>
          <a:ln w="28575">
            <a:solidFill>
              <a:schemeClr val="bg2"/>
            </a:solidFill>
          </a:ln>
        </p:spPr>
      </p:pic>
      <p:sp>
        <p:nvSpPr>
          <p:cNvPr id="31" name="Rectangle: Top Corners Rounded 30">
            <a:extLst>
              <a:ext uri="{FF2B5EF4-FFF2-40B4-BE49-F238E27FC236}">
                <a16:creationId xmlns:a16="http://schemas.microsoft.com/office/drawing/2014/main" id="{09138AE7-672C-4E07-FDE3-86A33CF02AE6}"/>
              </a:ext>
            </a:extLst>
          </p:cNvPr>
          <p:cNvSpPr/>
          <p:nvPr/>
        </p:nvSpPr>
        <p:spPr>
          <a:xfrm>
            <a:off x="7466837" y="3018493"/>
            <a:ext cx="2357118" cy="324127"/>
          </a:xfrm>
          <a:prstGeom prst="round2SameRect">
            <a:avLst>
              <a:gd name="adj1" fmla="val 16667"/>
              <a:gd name="adj2" fmla="val 13592"/>
            </a:avLst>
          </a:prstGeom>
          <a:solidFill>
            <a:schemeClr val="bg1">
              <a:lumMod val="95000"/>
            </a:schemeClr>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640080" rIns="182880" anchor="ctr"/>
          <a:lstStyle/>
          <a:p>
            <a:pPr fontAlgn="auto">
              <a:spcBef>
                <a:spcPts val="0"/>
              </a:spcBef>
              <a:spcAft>
                <a:spcPts val="0"/>
              </a:spcAft>
              <a:defRPr/>
            </a:pPr>
            <a:r>
              <a:rPr lang="en-US" sz="1100" b="1" dirty="0">
                <a:solidFill>
                  <a:schemeClr val="tx1"/>
                </a:solidFill>
              </a:rPr>
              <a:t>Sen. Tester </a:t>
            </a:r>
            <a:r>
              <a:rPr lang="en-US" sz="1100" dirty="0">
                <a:solidFill>
                  <a:schemeClr val="tx1"/>
                </a:solidFill>
              </a:rPr>
              <a:t>(D-MT)</a:t>
            </a:r>
            <a:endParaRPr lang="en-US" sz="1100" b="1" dirty="0">
              <a:solidFill>
                <a:schemeClr val="tx1"/>
              </a:solidFill>
            </a:endParaRPr>
          </a:p>
        </p:txBody>
      </p:sp>
      <p:pic>
        <p:nvPicPr>
          <p:cNvPr id="32" name="Picture 31">
            <a:extLst>
              <a:ext uri="{FF2B5EF4-FFF2-40B4-BE49-F238E27FC236}">
                <a16:creationId xmlns:a16="http://schemas.microsoft.com/office/drawing/2014/main" id="{01644566-0732-FDB5-78A5-B9F51316831E}"/>
              </a:ext>
            </a:extLst>
          </p:cNvPr>
          <p:cNvPicPr>
            <a:picLocks noChangeAspect="1"/>
          </p:cNvPicPr>
          <p:nvPr/>
        </p:nvPicPr>
        <p:blipFill>
          <a:blip r:embed="rId15">
            <a:extLst>
              <a:ext uri="{837473B0-CC2E-450A-ABE3-18F120FF3D39}">
                <a1611:picAttrSrcUrl xmlns:a1611="http://schemas.microsoft.com/office/drawing/2016/11/main" r:id="rId16"/>
              </a:ext>
            </a:extLst>
          </a:blip>
          <a:srcRect t="10720" b="10720"/>
          <a:stretch/>
        </p:blipFill>
        <p:spPr>
          <a:xfrm>
            <a:off x="7353419" y="2909503"/>
            <a:ext cx="493423" cy="490974"/>
          </a:xfrm>
          <a:prstGeom prst="ellipse">
            <a:avLst/>
          </a:prstGeom>
          <a:ln w="28575">
            <a:solidFill>
              <a:schemeClr val="bg2"/>
            </a:solidFill>
          </a:ln>
        </p:spPr>
      </p:pic>
      <p:sp>
        <p:nvSpPr>
          <p:cNvPr id="43" name="Rounded Rectangle 44">
            <a:extLst>
              <a:ext uri="{FF2B5EF4-FFF2-40B4-BE49-F238E27FC236}">
                <a16:creationId xmlns:a16="http://schemas.microsoft.com/office/drawing/2014/main" id="{07DDE428-7663-5E2E-E602-7406BDAE04D2}"/>
              </a:ext>
            </a:extLst>
          </p:cNvPr>
          <p:cNvSpPr/>
          <p:nvPr/>
        </p:nvSpPr>
        <p:spPr>
          <a:xfrm>
            <a:off x="2484141" y="4352030"/>
            <a:ext cx="7344874" cy="1828800"/>
          </a:xfrm>
          <a:prstGeom prst="roundRect">
            <a:avLst>
              <a:gd name="adj" fmla="val 4926"/>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737360" tIns="45720" rIns="91440" bIns="0" rtlCol="0" anchor="t" anchorCtr="0"/>
          <a:lstStyle/>
          <a:p>
            <a:pPr>
              <a:spcAft>
                <a:spcPts val="300"/>
              </a:spcAft>
            </a:pPr>
            <a:r>
              <a:rPr lang="en-US" sz="1100" b="1" dirty="0">
                <a:solidFill>
                  <a:schemeClr val="accent1">
                    <a:lumMod val="75000"/>
                  </a:schemeClr>
                </a:solidFill>
                <a:ea typeface="MS PGothic" panose="020B0600070205080204" pitchFamily="34" charset="-128"/>
                <a:cs typeface="Georgia"/>
              </a:rPr>
              <a:t>Although top Democrats did not publicly move to oust Biden, they communicated party discontent</a:t>
            </a:r>
          </a:p>
          <a:p>
            <a:pPr marL="171450" indent="-171450">
              <a:spcAft>
                <a:spcPts val="300"/>
              </a:spcAft>
              <a:buFont typeface="Arial" panose="020B0604020202020204" pitchFamily="34" charset="0"/>
              <a:buChar char="•"/>
            </a:pPr>
            <a:r>
              <a:rPr lang="en-US" sz="1000" dirty="0">
                <a:solidFill>
                  <a:schemeClr val="tx1"/>
                </a:solidFill>
                <a:ea typeface="MS PGothic" panose="020B0600070205080204" pitchFamily="34" charset="-128"/>
                <a:cs typeface="Georgia"/>
              </a:rPr>
              <a:t>Senate Majority Leader Chuck Schumer (D-NY) met with Biden privately on July 13, urging him to “think about” dropping out of the race</a:t>
            </a:r>
          </a:p>
          <a:p>
            <a:pPr marL="171450" indent="-171450">
              <a:spcAft>
                <a:spcPts val="300"/>
              </a:spcAft>
              <a:buFont typeface="Arial" panose="020B0604020202020204" pitchFamily="34" charset="0"/>
              <a:buChar char="•"/>
            </a:pPr>
            <a:r>
              <a:rPr lang="en-US" sz="1000" dirty="0">
                <a:solidFill>
                  <a:schemeClr val="tx1"/>
                </a:solidFill>
                <a:ea typeface="MS PGothic" panose="020B0600070205080204" pitchFamily="34" charset="-128"/>
                <a:cs typeface="Georgia"/>
              </a:rPr>
              <a:t>Former Speaker of the House Nancy Pelosi (D-CA) urged Democrats to “speak their conscience” and focus on preserving their seat in Congress</a:t>
            </a:r>
          </a:p>
          <a:p>
            <a:pPr marL="171450" indent="-171450">
              <a:spcAft>
                <a:spcPts val="300"/>
              </a:spcAft>
              <a:buFont typeface="Arial" panose="020B0604020202020204" pitchFamily="34" charset="0"/>
              <a:buChar char="•"/>
            </a:pPr>
            <a:r>
              <a:rPr lang="en-US" sz="1000" dirty="0">
                <a:solidFill>
                  <a:schemeClr val="tx1"/>
                </a:solidFill>
                <a:ea typeface="MS PGothic" panose="020B0600070205080204" pitchFamily="34" charset="-128"/>
                <a:cs typeface="Georgia"/>
              </a:rPr>
              <a:t>House Minority Leader Hakeem Jeffries (D-NY) expressed concern to Biden that the president would hurt the party’s chances in the November elections</a:t>
            </a:r>
          </a:p>
          <a:p>
            <a:pPr marL="171450" indent="-171450">
              <a:spcAft>
                <a:spcPts val="300"/>
              </a:spcAft>
              <a:buFont typeface="Arial" panose="020B0604020202020204" pitchFamily="34" charset="0"/>
              <a:buChar char="•"/>
            </a:pPr>
            <a:r>
              <a:rPr lang="en-US" sz="1000" dirty="0">
                <a:solidFill>
                  <a:schemeClr val="tx1"/>
                </a:solidFill>
                <a:ea typeface="MS PGothic" panose="020B0600070205080204" pitchFamily="34" charset="-128"/>
                <a:cs typeface="Georgia"/>
              </a:rPr>
              <a:t>Biden’s advisors spent the day before the announcement discussing his grim path to victory, eventually helping him draft his statement stepping down</a:t>
            </a:r>
          </a:p>
          <a:p>
            <a:pPr marL="171450" indent="-171450">
              <a:spcAft>
                <a:spcPts val="300"/>
              </a:spcAft>
              <a:buFont typeface="Arial" panose="020B0604020202020204" pitchFamily="34" charset="0"/>
              <a:buChar char="•"/>
            </a:pPr>
            <a:endParaRPr lang="en-US" sz="1100" b="1" dirty="0">
              <a:solidFill>
                <a:schemeClr val="tx1"/>
              </a:solidFill>
              <a:ea typeface="MS PGothic" panose="020B0600070205080204" pitchFamily="34" charset="-128"/>
              <a:cs typeface="Georgia"/>
            </a:endParaRPr>
          </a:p>
        </p:txBody>
      </p:sp>
      <p:pic>
        <p:nvPicPr>
          <p:cNvPr id="46" name="Graphic 45">
            <a:extLst>
              <a:ext uri="{FF2B5EF4-FFF2-40B4-BE49-F238E27FC236}">
                <a16:creationId xmlns:a16="http://schemas.microsoft.com/office/drawing/2014/main" id="{C8DEE80B-64FA-392C-3327-92E1AEF18BD5}"/>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2681540" y="4580097"/>
            <a:ext cx="1371600" cy="1371600"/>
          </a:xfrm>
          <a:prstGeom prst="rect">
            <a:avLst/>
          </a:prstGeom>
        </p:spPr>
      </p:pic>
      <p:sp>
        <p:nvSpPr>
          <p:cNvPr id="47" name="TextBox 46">
            <a:extLst>
              <a:ext uri="{FF2B5EF4-FFF2-40B4-BE49-F238E27FC236}">
                <a16:creationId xmlns:a16="http://schemas.microsoft.com/office/drawing/2014/main" id="{90955545-42A6-1168-3E8B-9637C1D0AD17}"/>
              </a:ext>
            </a:extLst>
          </p:cNvPr>
          <p:cNvSpPr txBox="1"/>
          <p:nvPr/>
        </p:nvSpPr>
        <p:spPr>
          <a:xfrm>
            <a:off x="2160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7/22/24</a:t>
            </a:r>
          </a:p>
        </p:txBody>
      </p:sp>
    </p:spTree>
    <p:extLst>
      <p:ext uri="{BB962C8B-B14F-4D97-AF65-F5344CB8AC3E}">
        <p14:creationId xmlns:p14="http://schemas.microsoft.com/office/powerpoint/2010/main" val="343991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830C662-0D36-1018-7568-58BB34DBAABC}"/>
              </a:ext>
            </a:extLst>
          </p:cNvPr>
          <p:cNvSpPr>
            <a:spLocks noGrp="1"/>
          </p:cNvSpPr>
          <p:nvPr>
            <p:ph type="title"/>
          </p:nvPr>
        </p:nvSpPr>
        <p:spPr>
          <a:xfrm>
            <a:off x="965201" y="820133"/>
            <a:ext cx="7339814" cy="723622"/>
          </a:xfrm>
        </p:spPr>
        <p:txBody>
          <a:bodyPr/>
          <a:lstStyle/>
          <a:p>
            <a:r>
              <a:rPr lang="en-US" dirty="0"/>
              <a:t>The Biden administration achieved several major legislative successes over its four years</a:t>
            </a:r>
          </a:p>
        </p:txBody>
      </p:sp>
      <p:sp>
        <p:nvSpPr>
          <p:cNvPr id="14" name="Rounded Rectangle 8">
            <a:extLst>
              <a:ext uri="{FF2B5EF4-FFF2-40B4-BE49-F238E27FC236}">
                <a16:creationId xmlns:a16="http://schemas.microsoft.com/office/drawing/2014/main" id="{575950AC-29A2-925A-4E69-DB6CF7462096}"/>
              </a:ext>
            </a:extLst>
          </p:cNvPr>
          <p:cNvSpPr/>
          <p:nvPr/>
        </p:nvSpPr>
        <p:spPr>
          <a:xfrm>
            <a:off x="2489200" y="3398423"/>
            <a:ext cx="2377440" cy="2749215"/>
          </a:xfrm>
          <a:prstGeom prst="roundRect">
            <a:avLst>
              <a:gd name="adj" fmla="val 3582"/>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endParaRPr lang="en-US" sz="1200" dirty="0">
              <a:solidFill>
                <a:schemeClr val="tx1"/>
              </a:solidFill>
              <a:latin typeface="+mj-lt"/>
            </a:endParaRPr>
          </a:p>
          <a:p>
            <a:pPr>
              <a:spcAft>
                <a:spcPts val="1200"/>
              </a:spcAft>
            </a:pPr>
            <a:r>
              <a:rPr lang="en-US" sz="1200" b="1" dirty="0">
                <a:solidFill>
                  <a:schemeClr val="tx1"/>
                </a:solidFill>
                <a:latin typeface="+mj-lt"/>
              </a:rPr>
              <a:t>Inflation Reduction Act</a:t>
            </a:r>
            <a:endParaRPr lang="en-US" sz="1100" b="1" dirty="0">
              <a:solidFill>
                <a:schemeClr val="tx1"/>
              </a:solidFill>
              <a:latin typeface="+mj-lt"/>
            </a:endParaRPr>
          </a:p>
          <a:p>
            <a:pPr marL="171450" indent="-171450">
              <a:spcAft>
                <a:spcPts val="300"/>
              </a:spcAft>
              <a:buFont typeface="Arial" panose="020B0604020202020204" pitchFamily="34" charset="0"/>
              <a:buChar char="•"/>
            </a:pPr>
            <a:r>
              <a:rPr lang="en-US" sz="1100" dirty="0">
                <a:solidFill>
                  <a:schemeClr val="tx1"/>
                </a:solidFill>
              </a:rPr>
              <a:t>Increased funding for the IRS, helping it crack down on tax evasion and close loopholes</a:t>
            </a:r>
          </a:p>
          <a:p>
            <a:pPr marL="171450" indent="-171450">
              <a:spcAft>
                <a:spcPts val="300"/>
              </a:spcAft>
              <a:buFont typeface="Arial" panose="020B0604020202020204" pitchFamily="34" charset="0"/>
              <a:buChar char="•"/>
            </a:pPr>
            <a:r>
              <a:rPr lang="en-US" sz="1100" dirty="0">
                <a:solidFill>
                  <a:schemeClr val="tx1"/>
                </a:solidFill>
              </a:rPr>
              <a:t>Lowered Affordable Care Act Premiums</a:t>
            </a:r>
          </a:p>
          <a:p>
            <a:pPr marL="171450" indent="-171450">
              <a:spcAft>
                <a:spcPts val="300"/>
              </a:spcAft>
              <a:buFont typeface="Arial" panose="020B0604020202020204" pitchFamily="34" charset="0"/>
              <a:buChar char="•"/>
            </a:pPr>
            <a:r>
              <a:rPr lang="en-US" sz="1100" dirty="0">
                <a:solidFill>
                  <a:schemeClr val="tx1"/>
                </a:solidFill>
              </a:rPr>
              <a:t>Appropriated $369 billion to energy production and climate change programs</a:t>
            </a:r>
          </a:p>
          <a:p>
            <a:pPr marL="171450" indent="-171450">
              <a:spcAft>
                <a:spcPts val="300"/>
              </a:spcAft>
              <a:buFont typeface="Arial" panose="020B0604020202020204" pitchFamily="34" charset="0"/>
              <a:buChar char="•"/>
            </a:pPr>
            <a:r>
              <a:rPr lang="en-US" sz="1100" dirty="0">
                <a:solidFill>
                  <a:schemeClr val="tx1"/>
                </a:solidFill>
              </a:rPr>
              <a:t>Committed to reducing carbon emissions by 40% by 2030</a:t>
            </a:r>
          </a:p>
          <a:p>
            <a:pPr marL="171450" indent="-171450">
              <a:spcAft>
                <a:spcPts val="300"/>
              </a:spcAft>
              <a:buFont typeface="Arial" panose="020B0604020202020204" pitchFamily="34" charset="0"/>
              <a:buChar char="•"/>
            </a:pPr>
            <a:endParaRPr lang="en-US" sz="1100" dirty="0">
              <a:solidFill>
                <a:schemeClr val="tx1"/>
              </a:solidFill>
            </a:endParaRPr>
          </a:p>
        </p:txBody>
      </p:sp>
      <p:sp>
        <p:nvSpPr>
          <p:cNvPr id="15" name="Rounded Rectangle 9">
            <a:extLst>
              <a:ext uri="{FF2B5EF4-FFF2-40B4-BE49-F238E27FC236}">
                <a16:creationId xmlns:a16="http://schemas.microsoft.com/office/drawing/2014/main" id="{BAB030E8-6152-BC15-FE19-2D1EC22AFEA5}"/>
              </a:ext>
            </a:extLst>
          </p:cNvPr>
          <p:cNvSpPr/>
          <p:nvPr/>
        </p:nvSpPr>
        <p:spPr>
          <a:xfrm>
            <a:off x="4971796" y="3398423"/>
            <a:ext cx="2377440" cy="2749215"/>
          </a:xfrm>
          <a:prstGeom prst="roundRect">
            <a:avLst>
              <a:gd name="adj" fmla="val 3168"/>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endParaRPr lang="en-US" sz="1200" dirty="0">
              <a:solidFill>
                <a:schemeClr val="tx1"/>
              </a:solidFill>
              <a:latin typeface="+mj-lt"/>
            </a:endParaRPr>
          </a:p>
          <a:p>
            <a:pPr>
              <a:spcAft>
                <a:spcPts val="1200"/>
              </a:spcAft>
            </a:pPr>
            <a:r>
              <a:rPr lang="en-US" sz="1200" b="1" dirty="0">
                <a:solidFill>
                  <a:schemeClr val="tx1"/>
                </a:solidFill>
                <a:latin typeface="+mj-lt"/>
              </a:rPr>
              <a:t>CHIPS Act</a:t>
            </a:r>
          </a:p>
          <a:p>
            <a:pPr marL="171450" indent="-171450">
              <a:spcAft>
                <a:spcPts val="300"/>
              </a:spcAft>
              <a:buFont typeface="Arial" panose="020B0604020202020204" pitchFamily="34" charset="0"/>
              <a:buChar char="•"/>
            </a:pPr>
            <a:r>
              <a:rPr lang="en-US" sz="1100" dirty="0">
                <a:solidFill>
                  <a:schemeClr val="tx1"/>
                </a:solidFill>
              </a:rPr>
              <a:t>Allocated over $75 billion to expanding US semiconductor manufacturing capabilities</a:t>
            </a:r>
          </a:p>
          <a:p>
            <a:pPr marL="171450" indent="-171450">
              <a:spcAft>
                <a:spcPts val="300"/>
              </a:spcAft>
              <a:buFont typeface="Arial" panose="020B0604020202020204" pitchFamily="34" charset="0"/>
              <a:buChar char="•"/>
            </a:pPr>
            <a:r>
              <a:rPr lang="en-US" sz="1100" dirty="0">
                <a:solidFill>
                  <a:schemeClr val="tx1"/>
                </a:solidFill>
              </a:rPr>
              <a:t>Authorized $102 billion through 2027 for the National Science Foundation, Department of Commerce, and the National Institute of Standards and Technology</a:t>
            </a:r>
          </a:p>
        </p:txBody>
      </p:sp>
      <p:sp>
        <p:nvSpPr>
          <p:cNvPr id="16" name="Rounded Rectangle 10">
            <a:extLst>
              <a:ext uri="{FF2B5EF4-FFF2-40B4-BE49-F238E27FC236}">
                <a16:creationId xmlns:a16="http://schemas.microsoft.com/office/drawing/2014/main" id="{16733CD4-6D89-C59F-9D66-2AFFC4D8F50C}"/>
              </a:ext>
            </a:extLst>
          </p:cNvPr>
          <p:cNvSpPr/>
          <p:nvPr/>
        </p:nvSpPr>
        <p:spPr>
          <a:xfrm>
            <a:off x="7454392" y="3398423"/>
            <a:ext cx="2377440" cy="2749215"/>
          </a:xfrm>
          <a:prstGeom prst="roundRect">
            <a:avLst>
              <a:gd name="adj" fmla="val 2487"/>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74320" bIns="0" rtlCol="0" anchor="t"/>
          <a:lstStyle/>
          <a:p>
            <a:pPr>
              <a:spcAft>
                <a:spcPts val="1200"/>
              </a:spcAft>
            </a:pPr>
            <a:r>
              <a:rPr lang="en-US" sz="1200" b="1" dirty="0">
                <a:solidFill>
                  <a:schemeClr val="tx1"/>
                </a:solidFill>
                <a:latin typeface="+mj-lt"/>
              </a:rPr>
              <a:t>Infrastructure Investment and Jobs Act</a:t>
            </a:r>
          </a:p>
          <a:p>
            <a:pPr marL="171450" lvl="0" indent="-171450">
              <a:spcAft>
                <a:spcPts val="300"/>
              </a:spcAft>
              <a:buFont typeface="Arial" panose="020B0604020202020204" pitchFamily="34" charset="0"/>
              <a:buChar char="•"/>
            </a:pPr>
            <a:r>
              <a:rPr lang="en-US" sz="1100" dirty="0">
                <a:solidFill>
                  <a:srgbClr val="000000"/>
                </a:solidFill>
              </a:rPr>
              <a:t>Granted $550 billion to federal roads, bridges, internet, and other infrastructure projects</a:t>
            </a:r>
          </a:p>
          <a:p>
            <a:pPr marL="171450" lvl="0" indent="-171450">
              <a:spcAft>
                <a:spcPts val="300"/>
              </a:spcAft>
              <a:buFont typeface="Arial" panose="020B0604020202020204" pitchFamily="34" charset="0"/>
              <a:buChar char="•"/>
            </a:pPr>
            <a:r>
              <a:rPr lang="en-US" sz="1100" dirty="0">
                <a:solidFill>
                  <a:srgbClr val="000000"/>
                </a:solidFill>
              </a:rPr>
              <a:t>Expected to generate 1.4 million jobs from 2024-2025</a:t>
            </a:r>
          </a:p>
          <a:p>
            <a:pPr marL="171450" lvl="0" indent="-171450">
              <a:spcAft>
                <a:spcPts val="300"/>
              </a:spcAft>
              <a:buFont typeface="Arial" panose="020B0604020202020204" pitchFamily="34" charset="0"/>
              <a:buChar char="•"/>
            </a:pPr>
            <a:r>
              <a:rPr lang="en-US" sz="1100" dirty="0">
                <a:solidFill>
                  <a:srgbClr val="000000"/>
                </a:solidFill>
              </a:rPr>
              <a:t>Invested $50 billion in flood and drought protection in at-risk zones</a:t>
            </a:r>
          </a:p>
        </p:txBody>
      </p:sp>
      <p:cxnSp>
        <p:nvCxnSpPr>
          <p:cNvPr id="17" name="Straight Connector 16">
            <a:extLst>
              <a:ext uri="{FF2B5EF4-FFF2-40B4-BE49-F238E27FC236}">
                <a16:creationId xmlns:a16="http://schemas.microsoft.com/office/drawing/2014/main" id="{D15CF021-E55E-D57F-1256-988A36DFEA8B}"/>
              </a:ext>
            </a:extLst>
          </p:cNvPr>
          <p:cNvCxnSpPr>
            <a:cxnSpLocks/>
          </p:cNvCxnSpPr>
          <p:nvPr/>
        </p:nvCxnSpPr>
        <p:spPr>
          <a:xfrm>
            <a:off x="2584450" y="4030687"/>
            <a:ext cx="566928"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5311DC-EB9F-4A07-9DAE-B453659F7209}"/>
              </a:ext>
            </a:extLst>
          </p:cNvPr>
          <p:cNvCxnSpPr>
            <a:cxnSpLocks/>
          </p:cNvCxnSpPr>
          <p:nvPr/>
        </p:nvCxnSpPr>
        <p:spPr>
          <a:xfrm>
            <a:off x="5067046" y="4030687"/>
            <a:ext cx="64008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708FD5-C156-9211-6922-C2B687D46B5E}"/>
              </a:ext>
            </a:extLst>
          </p:cNvPr>
          <p:cNvCxnSpPr>
            <a:cxnSpLocks/>
          </p:cNvCxnSpPr>
          <p:nvPr/>
        </p:nvCxnSpPr>
        <p:spPr>
          <a:xfrm>
            <a:off x="7596002" y="4111368"/>
            <a:ext cx="1280593"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739A962-4C4A-D20B-F5B9-B2B985E00EAD}"/>
              </a:ext>
            </a:extLst>
          </p:cNvPr>
          <p:cNvSpPr/>
          <p:nvPr/>
        </p:nvSpPr>
        <p:spPr>
          <a:xfrm>
            <a:off x="3230567" y="2676917"/>
            <a:ext cx="894706" cy="893702"/>
          </a:xfrm>
          <a:prstGeom prst="ellips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381DAE5-745B-0F26-2BC1-78CB21031BE4}"/>
              </a:ext>
            </a:extLst>
          </p:cNvPr>
          <p:cNvSpPr/>
          <p:nvPr/>
        </p:nvSpPr>
        <p:spPr>
          <a:xfrm>
            <a:off x="5707126" y="2730944"/>
            <a:ext cx="894706" cy="893702"/>
          </a:xfrm>
          <a:prstGeom prst="ellips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41ACA85-BEA3-67C2-7894-BFB2EC025B5E}"/>
              </a:ext>
            </a:extLst>
          </p:cNvPr>
          <p:cNvSpPr/>
          <p:nvPr/>
        </p:nvSpPr>
        <p:spPr>
          <a:xfrm>
            <a:off x="8195759" y="2712896"/>
            <a:ext cx="894706" cy="893702"/>
          </a:xfrm>
          <a:prstGeom prst="ellips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FEB114E6-AF52-D6C2-2665-066C47FB2DEA}"/>
              </a:ext>
            </a:extLst>
          </p:cNvPr>
          <p:cNvSpPr/>
          <p:nvPr/>
        </p:nvSpPr>
        <p:spPr>
          <a:xfrm>
            <a:off x="2489200" y="1672237"/>
            <a:ext cx="7342632" cy="914400"/>
          </a:xfrm>
          <a:prstGeom prst="roundRect">
            <a:avLst>
              <a:gd name="adj" fmla="val 11607"/>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200" b="1" dirty="0">
                <a:solidFill>
                  <a:schemeClr val="accent1">
                    <a:lumMod val="75000"/>
                  </a:schemeClr>
                </a:solidFill>
              </a:rPr>
              <a:t>OVERVIEW</a:t>
            </a:r>
          </a:p>
          <a:p>
            <a:pPr marL="171450" indent="-171450">
              <a:spcAft>
                <a:spcPts val="300"/>
              </a:spcAft>
              <a:buFont typeface="Arial" panose="020B0604020202020204" pitchFamily="34" charset="0"/>
              <a:buChar char="•"/>
            </a:pPr>
            <a:r>
              <a:rPr lang="en-US" sz="1100" dirty="0">
                <a:solidFill>
                  <a:schemeClr val="tx1"/>
                </a:solidFill>
              </a:rPr>
              <a:t>Led the country out of a devastating pandemic, increased domestic investment, and supported the tech sector</a:t>
            </a:r>
          </a:p>
          <a:p>
            <a:pPr marL="171450" indent="-171450">
              <a:spcAft>
                <a:spcPts val="300"/>
              </a:spcAft>
              <a:buFont typeface="Arial" panose="020B0604020202020204" pitchFamily="34" charset="0"/>
              <a:buChar char="•"/>
            </a:pPr>
            <a:r>
              <a:rPr lang="en-US" sz="1100" b="1" dirty="0">
                <a:solidFill>
                  <a:schemeClr val="tx1"/>
                </a:solidFill>
              </a:rPr>
              <a:t>Appointed Justice Ketanji Brown Jackson to the Supreme Court</a:t>
            </a:r>
            <a:r>
              <a:rPr lang="en-US" sz="1100" dirty="0">
                <a:solidFill>
                  <a:schemeClr val="tx1"/>
                </a:solidFill>
              </a:rPr>
              <a:t>, making her the first black woman to serve there</a:t>
            </a:r>
          </a:p>
        </p:txBody>
      </p:sp>
      <p:sp>
        <p:nvSpPr>
          <p:cNvPr id="27" name="TextBox 26">
            <a:extLst>
              <a:ext uri="{FF2B5EF4-FFF2-40B4-BE49-F238E27FC236}">
                <a16:creationId xmlns:a16="http://schemas.microsoft.com/office/drawing/2014/main" id="{FDCF8544-7A04-E091-ADDF-4C070035595F}"/>
              </a:ext>
            </a:extLst>
          </p:cNvPr>
          <p:cNvSpPr txBox="1"/>
          <p:nvPr/>
        </p:nvSpPr>
        <p:spPr>
          <a:xfrm>
            <a:off x="2160990" y="6224623"/>
            <a:ext cx="607530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Senate Democrats, McKinsey, JEC.</a:t>
            </a:r>
          </a:p>
        </p:txBody>
      </p:sp>
      <p:sp>
        <p:nvSpPr>
          <p:cNvPr id="2" name="TextBox 1">
            <a:extLst>
              <a:ext uri="{FF2B5EF4-FFF2-40B4-BE49-F238E27FC236}">
                <a16:creationId xmlns:a16="http://schemas.microsoft.com/office/drawing/2014/main" id="{4BF755CB-156E-92C6-ECC1-B5629CFEDE95}"/>
              </a:ext>
            </a:extLst>
          </p:cNvPr>
          <p:cNvSpPr txBox="1"/>
          <p:nvPr/>
        </p:nvSpPr>
        <p:spPr>
          <a:xfrm>
            <a:off x="2160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7/22/24</a:t>
            </a:r>
          </a:p>
        </p:txBody>
      </p:sp>
      <p:pic>
        <p:nvPicPr>
          <p:cNvPr id="3" name="Graphic 2">
            <a:extLst>
              <a:ext uri="{FF2B5EF4-FFF2-40B4-BE49-F238E27FC236}">
                <a16:creationId xmlns:a16="http://schemas.microsoft.com/office/drawing/2014/main" id="{7C8EAFC7-4B84-BB1C-118E-E34B5461D544}"/>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403600" y="2805115"/>
            <a:ext cx="548640" cy="548640"/>
          </a:xfrm>
          <a:prstGeom prst="rect">
            <a:avLst/>
          </a:prstGeom>
        </p:spPr>
      </p:pic>
      <p:pic>
        <p:nvPicPr>
          <p:cNvPr id="4" name="Graphic 3">
            <a:extLst>
              <a:ext uri="{FF2B5EF4-FFF2-40B4-BE49-F238E27FC236}">
                <a16:creationId xmlns:a16="http://schemas.microsoft.com/office/drawing/2014/main" id="{164A2561-312E-E0D9-B39A-16A5159C93AD}"/>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880159" y="2909398"/>
            <a:ext cx="548640" cy="548640"/>
          </a:xfrm>
          <a:prstGeom prst="rect">
            <a:avLst/>
          </a:prstGeom>
        </p:spPr>
      </p:pic>
      <p:pic>
        <p:nvPicPr>
          <p:cNvPr id="5" name="Graphic 4">
            <a:extLst>
              <a:ext uri="{FF2B5EF4-FFF2-40B4-BE49-F238E27FC236}">
                <a16:creationId xmlns:a16="http://schemas.microsoft.com/office/drawing/2014/main" id="{BF5ABF63-EF9A-1752-0BEC-4F6DB4FB795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368792" y="2909398"/>
            <a:ext cx="548640" cy="548640"/>
          </a:xfrm>
          <a:prstGeom prst="rect">
            <a:avLst/>
          </a:prstGeom>
        </p:spPr>
      </p:pic>
    </p:spTree>
    <p:extLst>
      <p:ext uri="{BB962C8B-B14F-4D97-AF65-F5344CB8AC3E}">
        <p14:creationId xmlns:p14="http://schemas.microsoft.com/office/powerpoint/2010/main" val="319139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6508-A780-F388-2794-C395245D8F36}"/>
              </a:ext>
            </a:extLst>
          </p:cNvPr>
          <p:cNvSpPr>
            <a:spLocks noGrp="1"/>
          </p:cNvSpPr>
          <p:nvPr>
            <p:ph type="title"/>
          </p:nvPr>
        </p:nvSpPr>
        <p:spPr>
          <a:ln>
            <a:noFill/>
          </a:ln>
        </p:spPr>
        <p:txBody>
          <a:bodyPr/>
          <a:lstStyle/>
          <a:p>
            <a:r>
              <a:rPr lang="en-US" dirty="0"/>
              <a:t>What’s next for Kamala Harris</a:t>
            </a:r>
          </a:p>
        </p:txBody>
      </p:sp>
      <p:sp>
        <p:nvSpPr>
          <p:cNvPr id="3" name="Rectangle: Rounded Corners 2">
            <a:extLst>
              <a:ext uri="{FF2B5EF4-FFF2-40B4-BE49-F238E27FC236}">
                <a16:creationId xmlns:a16="http://schemas.microsoft.com/office/drawing/2014/main" id="{5B963185-2B2E-9281-9D74-362CE405A383}"/>
              </a:ext>
            </a:extLst>
          </p:cNvPr>
          <p:cNvSpPr/>
          <p:nvPr/>
        </p:nvSpPr>
        <p:spPr>
          <a:xfrm>
            <a:off x="2489201" y="1744564"/>
            <a:ext cx="3657600" cy="2123101"/>
          </a:xfrm>
          <a:prstGeom prst="roundRect">
            <a:avLst>
              <a:gd name="adj" fmla="val 856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a:spcAft>
                <a:spcPts val="600"/>
              </a:spcAft>
            </a:pPr>
            <a:r>
              <a:rPr lang="en-US" sz="1000" dirty="0">
                <a:solidFill>
                  <a:schemeClr val="tx1"/>
                </a:solidFill>
              </a:rPr>
              <a:t>I am honored to have the President’s endorsement and my intention is to earn and win this nomination. I will do everything in my power to unite the Democratic Party – and unite our nation – to defeat Donald Trump and his extreme Project 2025 agenda.”</a:t>
            </a:r>
          </a:p>
          <a:p>
            <a:pPr marL="0" marR="0" lvl="0" indent="0" algn="l" defTabSz="457200" rtl="0" eaLnBrk="1" fontAlgn="auto" latinLnBrk="0" hangingPunct="1">
              <a:lnSpc>
                <a:spcPct val="100000"/>
              </a:lnSpc>
              <a:spcAft>
                <a:spcPts val="600"/>
              </a:spcAft>
              <a:buClrTx/>
              <a:buSzTx/>
              <a:buFontTx/>
              <a:buNone/>
              <a:tabLst/>
              <a:defRPr/>
            </a:pPr>
            <a:r>
              <a:rPr kumimoji="0" lang="en-US" sz="1100" b="0" i="0" u="none" strike="noStrike" kern="1200" cap="none" spc="0" normalizeH="0" baseline="0" noProof="0" dirty="0">
                <a:ln>
                  <a:noFill/>
                </a:ln>
                <a:solidFill>
                  <a:schemeClr val="accent1">
                    <a:lumMod val="75000"/>
                  </a:schemeClr>
                </a:solidFill>
                <a:effectLst/>
                <a:uLnTx/>
                <a:uFillTx/>
                <a:ea typeface="Arial"/>
                <a:cs typeface="Arial"/>
                <a:sym typeface="Arial"/>
              </a:rPr>
              <a:t>– </a:t>
            </a:r>
            <a:r>
              <a:rPr kumimoji="0" lang="en-US" sz="1100" b="1" i="0" u="none" strike="noStrike" kern="1200" cap="none" spc="0" normalizeH="0" baseline="0" noProof="0" dirty="0">
                <a:ln>
                  <a:noFill/>
                </a:ln>
                <a:solidFill>
                  <a:schemeClr val="accent1">
                    <a:lumMod val="75000"/>
                  </a:schemeClr>
                </a:solidFill>
                <a:effectLst/>
                <a:uLnTx/>
                <a:uFillTx/>
                <a:ea typeface="Arial"/>
                <a:cs typeface="Arial"/>
                <a:sym typeface="Arial"/>
              </a:rPr>
              <a:t>Kamala Harris accepts Joe Biden’s endorsement</a:t>
            </a:r>
            <a:endParaRPr lang="en-US" sz="1100" dirty="0">
              <a:solidFill>
                <a:schemeClr val="accent1">
                  <a:lumMod val="75000"/>
                </a:schemeClr>
              </a:solidFill>
            </a:endParaRPr>
          </a:p>
        </p:txBody>
      </p:sp>
      <p:pic>
        <p:nvPicPr>
          <p:cNvPr id="5" name="Picture 4">
            <a:extLst>
              <a:ext uri="{FF2B5EF4-FFF2-40B4-BE49-F238E27FC236}">
                <a16:creationId xmlns:a16="http://schemas.microsoft.com/office/drawing/2014/main" id="{BD5BFFB6-BB46-FADA-1596-308A71D5D67C}"/>
              </a:ext>
            </a:extLst>
          </p:cNvPr>
          <p:cNvPicPr>
            <a:picLocks noChangeAspect="1" noChangeArrowheads="1"/>
          </p:cNvPicPr>
          <p:nvPr/>
        </p:nvPicPr>
        <p:blipFill rotWithShape="1">
          <a:blip r:embed="rId3"/>
          <a:srcRect l="20753" t="4698" r="18888" b="14823"/>
          <a:stretch/>
        </p:blipFill>
        <p:spPr bwMode="auto">
          <a:xfrm>
            <a:off x="5417905" y="1630253"/>
            <a:ext cx="770641" cy="770641"/>
          </a:xfrm>
          <a:prstGeom prst="ellipse">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6" name="Graphic 40" descr="Open quotation mark with solid fill">
            <a:extLst>
              <a:ext uri="{FF2B5EF4-FFF2-40B4-BE49-F238E27FC236}">
                <a16:creationId xmlns:a16="http://schemas.microsoft.com/office/drawing/2014/main" id="{650E82D1-AE06-27E0-BA74-FE970AFD56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1939" y="1824883"/>
            <a:ext cx="549257" cy="640080"/>
          </a:xfrm>
          <a:prstGeom prst="rect">
            <a:avLst/>
          </a:prstGeom>
        </p:spPr>
      </p:pic>
      <p:sp>
        <p:nvSpPr>
          <p:cNvPr id="11" name="Rectangle: Rounded Corners 10">
            <a:extLst>
              <a:ext uri="{FF2B5EF4-FFF2-40B4-BE49-F238E27FC236}">
                <a16:creationId xmlns:a16="http://schemas.microsoft.com/office/drawing/2014/main" id="{FA7F6501-286F-6380-4558-8F8C2F955CA7}"/>
              </a:ext>
            </a:extLst>
          </p:cNvPr>
          <p:cNvSpPr/>
          <p:nvPr/>
        </p:nvSpPr>
        <p:spPr>
          <a:xfrm>
            <a:off x="6354295" y="1744564"/>
            <a:ext cx="3474720" cy="2123101"/>
          </a:xfrm>
          <a:prstGeom prst="roundRect">
            <a:avLst>
              <a:gd name="adj" fmla="val 856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spcAft>
                <a:spcPts val="600"/>
              </a:spcAft>
            </a:pPr>
            <a:r>
              <a:rPr lang="en-US" sz="1000" b="1" dirty="0">
                <a:solidFill>
                  <a:schemeClr val="accent1">
                    <a:lumMod val="75000"/>
                  </a:schemeClr>
                </a:solidFill>
                <a:ea typeface="Arial"/>
                <a:cs typeface="Arial"/>
                <a:sym typeface="Arial"/>
              </a:rPr>
              <a:t>Fundraising pours in for Harris’ campaign</a:t>
            </a:r>
            <a:endParaRPr lang="en-US" sz="1000" b="1" dirty="0">
              <a:solidFill>
                <a:schemeClr val="accent1">
                  <a:lumMod val="75000"/>
                </a:schemeClr>
              </a:solidFill>
            </a:endParaRPr>
          </a:p>
          <a:p>
            <a:pPr marL="171450" indent="-171450">
              <a:spcAft>
                <a:spcPts val="600"/>
              </a:spcAft>
              <a:buFont typeface="Arial" panose="020B0604020202020204" pitchFamily="34" charset="0"/>
              <a:buChar char="•"/>
            </a:pPr>
            <a:r>
              <a:rPr lang="en-US" sz="1000" dirty="0">
                <a:solidFill>
                  <a:schemeClr val="tx1"/>
                </a:solidFill>
              </a:rPr>
              <a:t>In the first 24 hours after Biden announced he would no longer seek re-election, over $50M in donations came in to back Kamala Harris’ campaign against Trump</a:t>
            </a:r>
          </a:p>
          <a:p>
            <a:pPr marL="171450" indent="-171450">
              <a:spcAft>
                <a:spcPts val="600"/>
              </a:spcAft>
              <a:buFont typeface="Arial" panose="020B0604020202020204" pitchFamily="34" charset="0"/>
              <a:buChar char="•"/>
            </a:pPr>
            <a:r>
              <a:rPr lang="en-US" sz="1000" dirty="0">
                <a:solidFill>
                  <a:schemeClr val="tx1"/>
                </a:solidFill>
              </a:rPr>
              <a:t>After fundraising slowed for the Biden campaign following his poor debate performance, Harris’ strong fundraising day will refill the campaign’s funds and she will likely inherit the remaining Biden campaign funds</a:t>
            </a:r>
          </a:p>
        </p:txBody>
      </p:sp>
      <p:sp>
        <p:nvSpPr>
          <p:cNvPr id="14" name="Rectangle: Rounded Corners 13">
            <a:extLst>
              <a:ext uri="{FF2B5EF4-FFF2-40B4-BE49-F238E27FC236}">
                <a16:creationId xmlns:a16="http://schemas.microsoft.com/office/drawing/2014/main" id="{69716836-4068-DB5F-B382-293DED670023}"/>
              </a:ext>
            </a:extLst>
          </p:cNvPr>
          <p:cNvSpPr/>
          <p:nvPr/>
        </p:nvSpPr>
        <p:spPr>
          <a:xfrm>
            <a:off x="2649838" y="1633110"/>
            <a:ext cx="2657268" cy="274320"/>
          </a:xfrm>
          <a:prstGeom prst="roundRect">
            <a:avLst>
              <a:gd name="adj" fmla="val 22034"/>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100" b="1" dirty="0">
                <a:solidFill>
                  <a:schemeClr val="bg1"/>
                </a:solidFill>
                <a:latin typeface="+mj-lt"/>
              </a:rPr>
              <a:t>Presumed Democratic nominee</a:t>
            </a:r>
            <a:endParaRPr lang="en-US" sz="1100" dirty="0">
              <a:solidFill>
                <a:schemeClr val="bg1"/>
              </a:solidFill>
              <a:latin typeface="+mj-lt"/>
            </a:endParaRPr>
          </a:p>
        </p:txBody>
      </p:sp>
      <p:sp>
        <p:nvSpPr>
          <p:cNvPr id="15" name="Rectangle: Rounded Corners 14">
            <a:extLst>
              <a:ext uri="{FF2B5EF4-FFF2-40B4-BE49-F238E27FC236}">
                <a16:creationId xmlns:a16="http://schemas.microsoft.com/office/drawing/2014/main" id="{897BF236-E50C-9EF4-9807-0CB791605474}"/>
              </a:ext>
            </a:extLst>
          </p:cNvPr>
          <p:cNvSpPr/>
          <p:nvPr/>
        </p:nvSpPr>
        <p:spPr>
          <a:xfrm>
            <a:off x="6429696" y="1638861"/>
            <a:ext cx="2242687" cy="274320"/>
          </a:xfrm>
          <a:prstGeom prst="roundRect">
            <a:avLst>
              <a:gd name="adj" fmla="val 22034"/>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100" b="1" dirty="0">
                <a:solidFill>
                  <a:schemeClr val="bg1"/>
                </a:solidFill>
                <a:latin typeface="+mj-lt"/>
              </a:rPr>
              <a:t>Fundraising efforts</a:t>
            </a:r>
            <a:endParaRPr lang="en-US" sz="1100" i="1" dirty="0">
              <a:solidFill>
                <a:schemeClr val="bg1"/>
              </a:solidFill>
              <a:latin typeface="+mj-lt"/>
            </a:endParaRPr>
          </a:p>
        </p:txBody>
      </p:sp>
      <p:sp>
        <p:nvSpPr>
          <p:cNvPr id="17" name="TextBox 16">
            <a:extLst>
              <a:ext uri="{FF2B5EF4-FFF2-40B4-BE49-F238E27FC236}">
                <a16:creationId xmlns:a16="http://schemas.microsoft.com/office/drawing/2014/main" id="{3F4D383B-2F2D-2C27-FD1F-8058E7F31D57}"/>
              </a:ext>
            </a:extLst>
          </p:cNvPr>
          <p:cNvSpPr txBox="1"/>
          <p:nvPr/>
        </p:nvSpPr>
        <p:spPr>
          <a:xfrm>
            <a:off x="2160990" y="6224623"/>
            <a:ext cx="464892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Washington Post, FOX News, The Hill, </a:t>
            </a:r>
            <a:r>
              <a:rPr lang="en-US" sz="700" dirty="0" err="1">
                <a:solidFill>
                  <a:schemeClr val="bg2">
                    <a:lumMod val="75000"/>
                  </a:schemeClr>
                </a:solidFill>
              </a:rPr>
              <a:t>Trib</a:t>
            </a:r>
            <a:r>
              <a:rPr lang="en-US" sz="700" dirty="0">
                <a:solidFill>
                  <a:schemeClr val="bg2">
                    <a:lumMod val="75000"/>
                  </a:schemeClr>
                </a:solidFill>
              </a:rPr>
              <a:t> Live.</a:t>
            </a:r>
          </a:p>
        </p:txBody>
      </p:sp>
      <p:sp>
        <p:nvSpPr>
          <p:cNvPr id="18" name="TextBox 17">
            <a:extLst>
              <a:ext uri="{FF2B5EF4-FFF2-40B4-BE49-F238E27FC236}">
                <a16:creationId xmlns:a16="http://schemas.microsoft.com/office/drawing/2014/main" id="{74986C4A-738B-7181-52BF-8C0685DC58FE}"/>
              </a:ext>
            </a:extLst>
          </p:cNvPr>
          <p:cNvSpPr txBox="1"/>
          <p:nvPr/>
        </p:nvSpPr>
        <p:spPr>
          <a:xfrm>
            <a:off x="2160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7/22/24</a:t>
            </a:r>
          </a:p>
        </p:txBody>
      </p:sp>
      <p:sp>
        <p:nvSpPr>
          <p:cNvPr id="4" name="Rectangle: Rounded Corners 3">
            <a:extLst>
              <a:ext uri="{FF2B5EF4-FFF2-40B4-BE49-F238E27FC236}">
                <a16:creationId xmlns:a16="http://schemas.microsoft.com/office/drawing/2014/main" id="{E9282571-B345-A544-F5D0-744E41E1B1C0}"/>
              </a:ext>
            </a:extLst>
          </p:cNvPr>
          <p:cNvSpPr/>
          <p:nvPr/>
        </p:nvSpPr>
        <p:spPr>
          <a:xfrm>
            <a:off x="6354295" y="4078190"/>
            <a:ext cx="3474720" cy="2123101"/>
          </a:xfrm>
          <a:prstGeom prst="roundRect">
            <a:avLst>
              <a:gd name="adj" fmla="val 856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spcAft>
                <a:spcPts val="600"/>
              </a:spcAft>
            </a:pPr>
            <a:r>
              <a:rPr lang="en-US" sz="1000" b="1" dirty="0">
                <a:solidFill>
                  <a:schemeClr val="accent1">
                    <a:lumMod val="75000"/>
                  </a:schemeClr>
                </a:solidFill>
                <a:ea typeface="Arial"/>
                <a:cs typeface="Arial"/>
                <a:sym typeface="Arial"/>
              </a:rPr>
              <a:t>Harris </a:t>
            </a:r>
            <a:r>
              <a:rPr lang="en-US" sz="1000" b="1" dirty="0" err="1">
                <a:solidFill>
                  <a:schemeClr val="accent1">
                    <a:lumMod val="75000"/>
                  </a:schemeClr>
                </a:solidFill>
                <a:ea typeface="Arial"/>
                <a:cs typeface="Arial"/>
                <a:sym typeface="Arial"/>
              </a:rPr>
              <a:t>en</a:t>
            </a:r>
            <a:r>
              <a:rPr lang="en-US" sz="1000" b="1" dirty="0">
                <a:solidFill>
                  <a:schemeClr val="accent1">
                    <a:lumMod val="75000"/>
                  </a:schemeClr>
                </a:solidFill>
                <a:ea typeface="Arial"/>
                <a:cs typeface="Arial"/>
                <a:sym typeface="Arial"/>
              </a:rPr>
              <a:t> route to securing 1,986 delegates</a:t>
            </a:r>
            <a:endParaRPr lang="en-US" sz="1000" b="1" dirty="0">
              <a:solidFill>
                <a:schemeClr val="accent1">
                  <a:lumMod val="75000"/>
                </a:schemeClr>
              </a:solidFill>
            </a:endParaRPr>
          </a:p>
          <a:p>
            <a:pPr marL="171450" indent="-171450">
              <a:spcAft>
                <a:spcPts val="600"/>
              </a:spcAft>
              <a:buFont typeface="Arial" panose="020B0604020202020204" pitchFamily="34" charset="0"/>
              <a:buChar char="•"/>
            </a:pPr>
            <a:r>
              <a:rPr lang="en-US" sz="1000" dirty="0">
                <a:solidFill>
                  <a:schemeClr val="tx1"/>
                </a:solidFill>
              </a:rPr>
              <a:t>Delegates in the Democratic presidential nomination process are free to vote for any candidate they choose following Biden dropping from the race</a:t>
            </a:r>
          </a:p>
          <a:p>
            <a:pPr marL="171450" indent="-171450">
              <a:spcAft>
                <a:spcPts val="600"/>
              </a:spcAft>
              <a:buFont typeface="Arial" panose="020B0604020202020204" pitchFamily="34" charset="0"/>
              <a:buChar char="•"/>
            </a:pPr>
            <a:r>
              <a:rPr lang="en-US" sz="1000" dirty="0">
                <a:solidFill>
                  <a:schemeClr val="tx1"/>
                </a:solidFill>
              </a:rPr>
              <a:t>Harris will need to secure 1,986 delegates to become the Democratic nominee, and already has secured delegates from Florida, North Carolina, Pennsylvania, and more to garner over 500 as of July 22</a:t>
            </a:r>
          </a:p>
          <a:p>
            <a:pPr marL="171450" indent="-171450">
              <a:spcAft>
                <a:spcPts val="600"/>
              </a:spcAft>
              <a:buFont typeface="Arial" panose="020B0604020202020204" pitchFamily="34" charset="0"/>
              <a:buChar char="•"/>
            </a:pPr>
            <a:endParaRPr lang="en-US" sz="1000" dirty="0">
              <a:solidFill>
                <a:schemeClr val="tx1"/>
              </a:solidFill>
            </a:endParaRPr>
          </a:p>
        </p:txBody>
      </p:sp>
      <p:sp>
        <p:nvSpPr>
          <p:cNvPr id="7" name="Rectangle: Rounded Corners 6">
            <a:extLst>
              <a:ext uri="{FF2B5EF4-FFF2-40B4-BE49-F238E27FC236}">
                <a16:creationId xmlns:a16="http://schemas.microsoft.com/office/drawing/2014/main" id="{9BA4640F-7FEB-1E1D-8D40-5BDF58DCF6ED}"/>
              </a:ext>
            </a:extLst>
          </p:cNvPr>
          <p:cNvSpPr/>
          <p:nvPr/>
        </p:nvSpPr>
        <p:spPr>
          <a:xfrm>
            <a:off x="6429696" y="3972487"/>
            <a:ext cx="2418469" cy="274320"/>
          </a:xfrm>
          <a:prstGeom prst="roundRect">
            <a:avLst>
              <a:gd name="adj" fmla="val 22034"/>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100" b="1" dirty="0">
                <a:solidFill>
                  <a:schemeClr val="bg1"/>
                </a:solidFill>
                <a:latin typeface="+mj-lt"/>
              </a:rPr>
              <a:t>Delegates pledging to Harris</a:t>
            </a:r>
            <a:endParaRPr lang="en-US" sz="1100" i="1" dirty="0">
              <a:solidFill>
                <a:schemeClr val="bg1"/>
              </a:solidFill>
              <a:latin typeface="+mj-lt"/>
            </a:endParaRPr>
          </a:p>
        </p:txBody>
      </p:sp>
      <p:sp>
        <p:nvSpPr>
          <p:cNvPr id="8" name="Rectangle: Rounded Corners 7">
            <a:extLst>
              <a:ext uri="{FF2B5EF4-FFF2-40B4-BE49-F238E27FC236}">
                <a16:creationId xmlns:a16="http://schemas.microsoft.com/office/drawing/2014/main" id="{6606F33A-B0BC-DC49-C27D-C489EDE58030}"/>
              </a:ext>
            </a:extLst>
          </p:cNvPr>
          <p:cNvSpPr/>
          <p:nvPr/>
        </p:nvSpPr>
        <p:spPr>
          <a:xfrm>
            <a:off x="2489201" y="4073876"/>
            <a:ext cx="3657600" cy="2123101"/>
          </a:xfrm>
          <a:prstGeom prst="roundRect">
            <a:avLst>
              <a:gd name="adj" fmla="val 856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spcAft>
                <a:spcPts val="600"/>
              </a:spcAft>
            </a:pPr>
            <a:r>
              <a:rPr lang="en-US" sz="1000" b="1" dirty="0">
                <a:solidFill>
                  <a:schemeClr val="accent1">
                    <a:lumMod val="75000"/>
                  </a:schemeClr>
                </a:solidFill>
                <a:cs typeface="Arial"/>
                <a:sym typeface="Arial"/>
              </a:rPr>
              <a:t>Elected Democrats line up to endorse Harris</a:t>
            </a:r>
            <a:endParaRPr lang="en-US" sz="1000" dirty="0">
              <a:solidFill>
                <a:schemeClr val="accent1">
                  <a:lumMod val="75000"/>
                </a:schemeClr>
              </a:solidFill>
            </a:endParaRPr>
          </a:p>
          <a:p>
            <a:pPr marL="171450" indent="-171450">
              <a:spcAft>
                <a:spcPts val="600"/>
              </a:spcAft>
              <a:buFont typeface="Arial" panose="020B0604020202020204" pitchFamily="34" charset="0"/>
              <a:buChar char="•"/>
            </a:pPr>
            <a:r>
              <a:rPr lang="en-US" sz="1000" dirty="0">
                <a:solidFill>
                  <a:schemeClr val="tx1"/>
                </a:solidFill>
              </a:rPr>
              <a:t>Over 150 congressional representatives have endorsed Kamala Harris’ presidential bid</a:t>
            </a:r>
          </a:p>
          <a:p>
            <a:pPr marL="171450" indent="-171450">
              <a:spcAft>
                <a:spcPts val="600"/>
              </a:spcAft>
              <a:buFont typeface="Arial" panose="020B0604020202020204" pitchFamily="34" charset="0"/>
              <a:buChar char="•"/>
            </a:pPr>
            <a:r>
              <a:rPr lang="en-US" sz="1000" dirty="0">
                <a:solidFill>
                  <a:schemeClr val="tx1"/>
                </a:solidFill>
              </a:rPr>
              <a:t>38 senators have endorsed Harris’ presidential bid</a:t>
            </a:r>
          </a:p>
          <a:p>
            <a:pPr marL="171450" indent="-171450">
              <a:spcAft>
                <a:spcPts val="600"/>
              </a:spcAft>
              <a:buFont typeface="Arial" panose="020B0604020202020204" pitchFamily="34" charset="0"/>
              <a:buChar char="•"/>
            </a:pPr>
            <a:r>
              <a:rPr lang="en-US" sz="1000" dirty="0">
                <a:solidFill>
                  <a:schemeClr val="tx1"/>
                </a:solidFill>
              </a:rPr>
              <a:t>18 Democratic governors have endorsed Kamala Harris</a:t>
            </a:r>
          </a:p>
          <a:p>
            <a:pPr marL="171450" indent="-171450">
              <a:spcAft>
                <a:spcPts val="600"/>
              </a:spcAft>
              <a:buFont typeface="Arial" panose="020B0604020202020204" pitchFamily="34" charset="0"/>
              <a:buChar char="•"/>
            </a:pPr>
            <a:r>
              <a:rPr lang="en-US" sz="1000" dirty="0">
                <a:solidFill>
                  <a:schemeClr val="tx1"/>
                </a:solidFill>
              </a:rPr>
              <a:t>Most importantly, Joe Biden endorsed his running mate, though former President Obama did not when he addressed Biden’s withdrawal from the race</a:t>
            </a:r>
          </a:p>
        </p:txBody>
      </p:sp>
      <p:sp>
        <p:nvSpPr>
          <p:cNvPr id="19" name="Rectangle: Rounded Corners 18">
            <a:extLst>
              <a:ext uri="{FF2B5EF4-FFF2-40B4-BE49-F238E27FC236}">
                <a16:creationId xmlns:a16="http://schemas.microsoft.com/office/drawing/2014/main" id="{5E1EE7B6-28F2-CEE3-A3F2-5C6B03DED6F3}"/>
              </a:ext>
            </a:extLst>
          </p:cNvPr>
          <p:cNvSpPr/>
          <p:nvPr/>
        </p:nvSpPr>
        <p:spPr>
          <a:xfrm>
            <a:off x="2606590" y="3962422"/>
            <a:ext cx="2657268" cy="274320"/>
          </a:xfrm>
          <a:prstGeom prst="roundRect">
            <a:avLst>
              <a:gd name="adj" fmla="val 22034"/>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100" b="1" dirty="0">
                <a:solidFill>
                  <a:schemeClr val="bg1"/>
                </a:solidFill>
                <a:latin typeface="+mj-lt"/>
              </a:rPr>
              <a:t>Endorsements</a:t>
            </a:r>
            <a:endParaRPr lang="en-US" sz="1100" dirty="0">
              <a:solidFill>
                <a:schemeClr val="bg1"/>
              </a:solidFill>
              <a:latin typeface="+mj-lt"/>
            </a:endParaRPr>
          </a:p>
        </p:txBody>
      </p:sp>
      <p:pic>
        <p:nvPicPr>
          <p:cNvPr id="20" name="Graphic 19">
            <a:extLst>
              <a:ext uri="{FF2B5EF4-FFF2-40B4-BE49-F238E27FC236}">
                <a16:creationId xmlns:a16="http://schemas.microsoft.com/office/drawing/2014/main" id="{9B300CDD-CACB-31F3-232A-A9B2E970FFF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9093725" y="5605738"/>
            <a:ext cx="600204" cy="600204"/>
          </a:xfrm>
          <a:prstGeom prst="rect">
            <a:avLst/>
          </a:prstGeom>
        </p:spPr>
      </p:pic>
    </p:spTree>
    <p:extLst>
      <p:ext uri="{BB962C8B-B14F-4D97-AF65-F5344CB8AC3E}">
        <p14:creationId xmlns:p14="http://schemas.microsoft.com/office/powerpoint/2010/main" val="279211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A199-35A5-371D-44A8-4690C06D427D}"/>
              </a:ext>
            </a:extLst>
          </p:cNvPr>
          <p:cNvSpPr>
            <a:spLocks noGrp="1"/>
          </p:cNvSpPr>
          <p:nvPr>
            <p:ph type="title"/>
          </p:nvPr>
        </p:nvSpPr>
        <p:spPr/>
        <p:txBody>
          <a:bodyPr/>
          <a:lstStyle/>
          <a:p>
            <a:r>
              <a:rPr lang="en-US" dirty="0"/>
              <a:t>Red state and swing state governors top the shortlist for Harris’ VP options</a:t>
            </a:r>
          </a:p>
        </p:txBody>
      </p:sp>
      <p:sp>
        <p:nvSpPr>
          <p:cNvPr id="3" name="Rectangle: Rounded Corners 2">
            <a:extLst>
              <a:ext uri="{FF2B5EF4-FFF2-40B4-BE49-F238E27FC236}">
                <a16:creationId xmlns:a16="http://schemas.microsoft.com/office/drawing/2014/main" id="{4151D3EE-C508-50B9-FC4D-52D298C38B3E}"/>
              </a:ext>
            </a:extLst>
          </p:cNvPr>
          <p:cNvSpPr/>
          <p:nvPr/>
        </p:nvSpPr>
        <p:spPr>
          <a:xfrm>
            <a:off x="7451575" y="2772314"/>
            <a:ext cx="2377440" cy="3383280"/>
          </a:xfrm>
          <a:prstGeom prst="roundRect">
            <a:avLst>
              <a:gd name="adj" fmla="val 5675"/>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1371600" rIns="0" rtlCol="0" anchor="t"/>
          <a:lstStyle/>
          <a:p>
            <a:pPr algn="ctr">
              <a:spcAft>
                <a:spcPts val="600"/>
              </a:spcAft>
            </a:pPr>
            <a:r>
              <a:rPr lang="en-US" sz="1200" b="1" dirty="0">
                <a:solidFill>
                  <a:schemeClr val="accent1">
                    <a:lumMod val="75000"/>
                  </a:schemeClr>
                </a:solidFill>
              </a:rPr>
              <a:t>Gov. Roy Cooper (D-NC)</a:t>
            </a:r>
          </a:p>
          <a:p>
            <a:pPr algn="ctr">
              <a:spcAft>
                <a:spcPts val="600"/>
              </a:spcAft>
            </a:pPr>
            <a:r>
              <a:rPr lang="en-US" sz="1100" dirty="0">
                <a:solidFill>
                  <a:schemeClr val="tx1"/>
                </a:solidFill>
              </a:rPr>
              <a:t>Longtime North Carolina lawmaker, former State Assembly member, and Attorney General</a:t>
            </a:r>
          </a:p>
          <a:p>
            <a:pPr algn="ctr">
              <a:spcAft>
                <a:spcPts val="600"/>
              </a:spcAft>
            </a:pPr>
            <a:r>
              <a:rPr lang="en-US" sz="1100" dirty="0">
                <a:solidFill>
                  <a:schemeClr val="tx1"/>
                </a:solidFill>
              </a:rPr>
              <a:t>Biden came within 1.5% of winning North Carolina in the 2020 presidential election; with the addition of Cooper, an experienced politician, Harris could look at flipping the Tar Heel State</a:t>
            </a:r>
          </a:p>
        </p:txBody>
      </p:sp>
      <p:sp>
        <p:nvSpPr>
          <p:cNvPr id="4" name="Rectangle: Rounded Corners 3">
            <a:extLst>
              <a:ext uri="{FF2B5EF4-FFF2-40B4-BE49-F238E27FC236}">
                <a16:creationId xmlns:a16="http://schemas.microsoft.com/office/drawing/2014/main" id="{AC6E3EBF-2B6D-9AAC-B904-EA3B03BFEB20}"/>
              </a:ext>
            </a:extLst>
          </p:cNvPr>
          <p:cNvSpPr/>
          <p:nvPr/>
        </p:nvSpPr>
        <p:spPr>
          <a:xfrm>
            <a:off x="4968979" y="2772314"/>
            <a:ext cx="2377440" cy="3383280"/>
          </a:xfrm>
          <a:prstGeom prst="roundRect">
            <a:avLst>
              <a:gd name="adj" fmla="val 5675"/>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1371600" rIns="0" rtlCol="0" anchor="t"/>
          <a:lstStyle/>
          <a:p>
            <a:pPr algn="ctr">
              <a:spcAft>
                <a:spcPts val="600"/>
              </a:spcAft>
            </a:pPr>
            <a:r>
              <a:rPr lang="en-US" sz="1200" b="1" dirty="0">
                <a:solidFill>
                  <a:schemeClr val="accent1">
                    <a:lumMod val="75000"/>
                  </a:schemeClr>
                </a:solidFill>
              </a:rPr>
              <a:t>Gov. Josh Shapiro (D-PA)</a:t>
            </a:r>
          </a:p>
          <a:p>
            <a:pPr algn="ctr">
              <a:spcAft>
                <a:spcPts val="600"/>
              </a:spcAft>
            </a:pPr>
            <a:r>
              <a:rPr lang="en-US" sz="1100" dirty="0">
                <a:solidFill>
                  <a:schemeClr val="tx1"/>
                </a:solidFill>
              </a:rPr>
              <a:t>Former Attorney General who prioritized reducing violent crime</a:t>
            </a:r>
          </a:p>
          <a:p>
            <a:pPr algn="ctr">
              <a:spcAft>
                <a:spcPts val="600"/>
              </a:spcAft>
            </a:pPr>
            <a:r>
              <a:rPr lang="en-US" sz="1100" dirty="0">
                <a:solidFill>
                  <a:schemeClr val="tx1"/>
                </a:solidFill>
              </a:rPr>
              <a:t>Pennsylvania is an important swing state in the 2024 election cycle, and Shapiro overwhelmingly won the gubernatorial election in 2022 (14+ points) and could help Harris in the electoral college</a:t>
            </a:r>
          </a:p>
        </p:txBody>
      </p:sp>
      <p:sp>
        <p:nvSpPr>
          <p:cNvPr id="5" name="Rectangle: Rounded Corners 4">
            <a:extLst>
              <a:ext uri="{FF2B5EF4-FFF2-40B4-BE49-F238E27FC236}">
                <a16:creationId xmlns:a16="http://schemas.microsoft.com/office/drawing/2014/main" id="{122DBFAF-980D-E8E0-0EA5-B74E2BFD2784}"/>
              </a:ext>
            </a:extLst>
          </p:cNvPr>
          <p:cNvSpPr/>
          <p:nvPr/>
        </p:nvSpPr>
        <p:spPr>
          <a:xfrm>
            <a:off x="2486383" y="2772314"/>
            <a:ext cx="2377440" cy="3383280"/>
          </a:xfrm>
          <a:prstGeom prst="roundRect">
            <a:avLst>
              <a:gd name="adj" fmla="val 5675"/>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1371600" rIns="0" rtlCol="0" anchor="t"/>
          <a:lstStyle/>
          <a:p>
            <a:pPr algn="ctr">
              <a:spcAft>
                <a:spcPts val="600"/>
              </a:spcAft>
            </a:pPr>
            <a:r>
              <a:rPr lang="en-US" sz="1200" b="1" dirty="0">
                <a:solidFill>
                  <a:schemeClr val="accent1">
                    <a:lumMod val="75000"/>
                  </a:schemeClr>
                </a:solidFill>
              </a:rPr>
              <a:t>Gov. Andy </a:t>
            </a:r>
            <a:r>
              <a:rPr lang="en-US" sz="1200" b="1" dirty="0" err="1">
                <a:solidFill>
                  <a:schemeClr val="accent1">
                    <a:lumMod val="75000"/>
                  </a:schemeClr>
                </a:solidFill>
              </a:rPr>
              <a:t>Beshear</a:t>
            </a:r>
            <a:r>
              <a:rPr lang="en-US" sz="1200" b="1" dirty="0">
                <a:solidFill>
                  <a:schemeClr val="accent1">
                    <a:lumMod val="75000"/>
                  </a:schemeClr>
                </a:solidFill>
              </a:rPr>
              <a:t> (D-KY)</a:t>
            </a:r>
          </a:p>
          <a:p>
            <a:pPr algn="ctr">
              <a:spcAft>
                <a:spcPts val="600"/>
              </a:spcAft>
            </a:pPr>
            <a:r>
              <a:rPr lang="en-US" sz="1100" dirty="0" err="1">
                <a:solidFill>
                  <a:schemeClr val="tx1"/>
                </a:solidFill>
              </a:rPr>
              <a:t>Beshear</a:t>
            </a:r>
            <a:r>
              <a:rPr lang="en-US" sz="1100" dirty="0">
                <a:solidFill>
                  <a:schemeClr val="tx1"/>
                </a:solidFill>
              </a:rPr>
              <a:t> has won two statewide elections in Kentucky, which has a strong Republican electorate, since 2019</a:t>
            </a:r>
          </a:p>
          <a:p>
            <a:pPr algn="ctr">
              <a:spcAft>
                <a:spcPts val="600"/>
              </a:spcAft>
            </a:pPr>
            <a:r>
              <a:rPr lang="en-US" sz="1100" dirty="0">
                <a:solidFill>
                  <a:schemeClr val="tx1"/>
                </a:solidFill>
              </a:rPr>
              <a:t>Has been outspoken on funding for education and health care programs as governor; </a:t>
            </a:r>
            <a:r>
              <a:rPr lang="en-US" sz="1100" dirty="0" err="1">
                <a:solidFill>
                  <a:schemeClr val="tx1"/>
                </a:solidFill>
              </a:rPr>
              <a:t>Beshear</a:t>
            </a:r>
            <a:r>
              <a:rPr lang="en-US" sz="1100" dirty="0">
                <a:solidFill>
                  <a:schemeClr val="tx1"/>
                </a:solidFill>
              </a:rPr>
              <a:t> has endorsed Kamala Harris and supports Biden’s decision</a:t>
            </a:r>
          </a:p>
        </p:txBody>
      </p:sp>
      <p:sp>
        <p:nvSpPr>
          <p:cNvPr id="6" name="Round Same Side Corner Rectangle 15">
            <a:extLst>
              <a:ext uri="{FF2B5EF4-FFF2-40B4-BE49-F238E27FC236}">
                <a16:creationId xmlns:a16="http://schemas.microsoft.com/office/drawing/2014/main" id="{1C4295A2-4638-5B4F-EC01-5D06AFDB99EE}"/>
              </a:ext>
            </a:extLst>
          </p:cNvPr>
          <p:cNvSpPr/>
          <p:nvPr/>
        </p:nvSpPr>
        <p:spPr>
          <a:xfrm>
            <a:off x="2486383" y="2612294"/>
            <a:ext cx="7342632" cy="320040"/>
          </a:xfrm>
          <a:prstGeom prst="round2SameRect">
            <a:avLst>
              <a:gd name="adj1" fmla="val 20609"/>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TOP CONTENDERS FOR HARRIS’ VP</a:t>
            </a:r>
          </a:p>
        </p:txBody>
      </p:sp>
      <p:pic>
        <p:nvPicPr>
          <p:cNvPr id="1026" name="Picture 2">
            <a:extLst>
              <a:ext uri="{FF2B5EF4-FFF2-40B4-BE49-F238E27FC236}">
                <a16:creationId xmlns:a16="http://schemas.microsoft.com/office/drawing/2014/main" id="{CA35B9F9-0A8C-B660-B342-68F61D7ABA04}"/>
              </a:ext>
            </a:extLst>
          </p:cNvPr>
          <p:cNvPicPr>
            <a:picLocks noChangeAspect="1" noChangeArrowheads="1"/>
          </p:cNvPicPr>
          <p:nvPr/>
        </p:nvPicPr>
        <p:blipFill rotWithShape="1">
          <a:blip r:embed="rId3"/>
          <a:srcRect l="29250" t="34532" r="15475" b="28618"/>
          <a:stretch/>
        </p:blipFill>
        <p:spPr bwMode="auto">
          <a:xfrm>
            <a:off x="3126463" y="3036634"/>
            <a:ext cx="1097280" cy="1097280"/>
          </a:xfrm>
          <a:prstGeom prst="roundRect">
            <a:avLst>
              <a:gd name="adj" fmla="val 10923"/>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5CC8C5-B662-AFF0-25D2-9D0508FE0398}"/>
              </a:ext>
            </a:extLst>
          </p:cNvPr>
          <p:cNvSpPr txBox="1"/>
          <p:nvPr/>
        </p:nvSpPr>
        <p:spPr>
          <a:xfrm>
            <a:off x="2160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7/22/24</a:t>
            </a:r>
          </a:p>
        </p:txBody>
      </p:sp>
      <p:sp>
        <p:nvSpPr>
          <p:cNvPr id="8" name="TextBox 7">
            <a:extLst>
              <a:ext uri="{FF2B5EF4-FFF2-40B4-BE49-F238E27FC236}">
                <a16:creationId xmlns:a16="http://schemas.microsoft.com/office/drawing/2014/main" id="{5D869B51-69F0-6F2B-DE1C-D3E68445A02A}"/>
              </a:ext>
            </a:extLst>
          </p:cNvPr>
          <p:cNvSpPr txBox="1"/>
          <p:nvPr/>
        </p:nvSpPr>
        <p:spPr>
          <a:xfrm>
            <a:off x="2160990" y="6224623"/>
            <a:ext cx="607530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Almanac+ by National Journal.</a:t>
            </a:r>
          </a:p>
        </p:txBody>
      </p:sp>
      <p:sp>
        <p:nvSpPr>
          <p:cNvPr id="9" name="Google Shape;8293;p128">
            <a:extLst>
              <a:ext uri="{FF2B5EF4-FFF2-40B4-BE49-F238E27FC236}">
                <a16:creationId xmlns:a16="http://schemas.microsoft.com/office/drawing/2014/main" id="{08FB418C-20C3-CFBA-8558-6E6C986A0B38}"/>
              </a:ext>
            </a:extLst>
          </p:cNvPr>
          <p:cNvSpPr/>
          <p:nvPr/>
        </p:nvSpPr>
        <p:spPr>
          <a:xfrm>
            <a:off x="2489201" y="1576591"/>
            <a:ext cx="7339813" cy="914400"/>
          </a:xfrm>
          <a:prstGeom prst="roundRect">
            <a:avLst>
              <a:gd name="adj" fmla="val 7133"/>
            </a:avLst>
          </a:prstGeom>
          <a:noFill/>
          <a:ln w="12700" cap="flat" cmpd="sng">
            <a:solidFill>
              <a:schemeClr val="bg2"/>
            </a:solidFill>
            <a:prstDash val="solid"/>
            <a:miter lim="800000"/>
            <a:headEnd type="none" w="sm" len="sm"/>
            <a:tailEnd type="none" w="sm" len="sm"/>
          </a:ln>
        </p:spPr>
        <p:txBody>
          <a:bodyPr spcFirstLastPara="1" wrap="square" lIns="91425" tIns="45700" rIns="91440" bIns="45700" anchor="ctr" anchorCtr="0">
            <a:noAutofit/>
          </a:bodyPr>
          <a:lstStyle/>
          <a:p>
            <a:pPr marL="687388" marR="0" lvl="0" rtl="0">
              <a:spcBef>
                <a:spcPts val="0"/>
              </a:spcBef>
              <a:spcAft>
                <a:spcPts val="300"/>
              </a:spcAft>
              <a:buClr>
                <a:schemeClr val="dk1"/>
              </a:buClr>
              <a:buSzPts val="1800"/>
              <a:buFont typeface="Arial"/>
              <a:buNone/>
            </a:pPr>
            <a:r>
              <a:rPr lang="en-US" sz="1200" dirty="0">
                <a:solidFill>
                  <a:schemeClr val="dk1"/>
                </a:solidFill>
                <a:ea typeface="Arial"/>
                <a:cs typeface="Arial"/>
                <a:sym typeface="Arial"/>
              </a:rPr>
              <a:t>Harris is likely to select a governor that can help her electoral odds should she be the Democratic nominee, though many names have been thrown around such as Govs. Gavin Newsom (D-CA), JB </a:t>
            </a:r>
            <a:r>
              <a:rPr lang="en-US" sz="1200" dirty="0" err="1">
                <a:solidFill>
                  <a:schemeClr val="dk1"/>
                </a:solidFill>
                <a:ea typeface="Arial"/>
                <a:cs typeface="Arial"/>
                <a:sym typeface="Arial"/>
              </a:rPr>
              <a:t>Pritzer</a:t>
            </a:r>
            <a:r>
              <a:rPr lang="en-US" sz="1200" dirty="0">
                <a:solidFill>
                  <a:schemeClr val="dk1"/>
                </a:solidFill>
                <a:ea typeface="Arial"/>
                <a:cs typeface="Arial"/>
                <a:sym typeface="Arial"/>
              </a:rPr>
              <a:t> (D-IL), Senators Mark Kelly (D-AZ) and Joe Manchin (I-WV), and Secretary of Transportation Pete Buttigieg</a:t>
            </a:r>
          </a:p>
        </p:txBody>
      </p:sp>
      <p:pic>
        <p:nvPicPr>
          <p:cNvPr id="13" name="Picture 4">
            <a:extLst>
              <a:ext uri="{FF2B5EF4-FFF2-40B4-BE49-F238E27FC236}">
                <a16:creationId xmlns:a16="http://schemas.microsoft.com/office/drawing/2014/main" id="{D6099BC1-772C-7BAC-B3F2-5E6C25823B86}"/>
              </a:ext>
            </a:extLst>
          </p:cNvPr>
          <p:cNvPicPr>
            <a:picLocks noChangeAspect="1" noChangeArrowheads="1"/>
          </p:cNvPicPr>
          <p:nvPr/>
        </p:nvPicPr>
        <p:blipFill>
          <a:blip r:embed="rId4"/>
          <a:srcRect/>
          <a:stretch/>
        </p:blipFill>
        <p:spPr bwMode="auto">
          <a:xfrm>
            <a:off x="5609059" y="3036634"/>
            <a:ext cx="1097280" cy="1097280"/>
          </a:xfrm>
          <a:prstGeom prst="roundRect">
            <a:avLst>
              <a:gd name="adj" fmla="val 12157"/>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95AD5ECB-7FE6-153B-E670-EC49AE8CB4D5}"/>
              </a:ext>
            </a:extLst>
          </p:cNvPr>
          <p:cNvPicPr>
            <a:picLocks noChangeAspect="1"/>
          </p:cNvPicPr>
          <p:nvPr/>
        </p:nvPicPr>
        <p:blipFill rotWithShape="1">
          <a:blip r:embed="rId5"/>
          <a:srcRect l="6385" t="4943" r="13773" b="43058"/>
          <a:stretch/>
        </p:blipFill>
        <p:spPr>
          <a:xfrm>
            <a:off x="8091655" y="3036634"/>
            <a:ext cx="1097280" cy="1097280"/>
          </a:xfrm>
          <a:prstGeom prst="roundRect">
            <a:avLst/>
          </a:prstGeom>
        </p:spPr>
      </p:pic>
      <p:pic>
        <p:nvPicPr>
          <p:cNvPr id="11" name="Graphic 10">
            <a:extLst>
              <a:ext uri="{FF2B5EF4-FFF2-40B4-BE49-F238E27FC236}">
                <a16:creationId xmlns:a16="http://schemas.microsoft.com/office/drawing/2014/main" id="{44E42892-C6DF-E2BC-A259-8AF69D98E911}"/>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489201" y="1588709"/>
            <a:ext cx="902282" cy="902282"/>
          </a:xfrm>
          <a:prstGeom prst="rect">
            <a:avLst/>
          </a:prstGeom>
        </p:spPr>
      </p:pic>
    </p:spTree>
    <p:extLst>
      <p:ext uri="{BB962C8B-B14F-4D97-AF65-F5344CB8AC3E}">
        <p14:creationId xmlns:p14="http://schemas.microsoft.com/office/powerpoint/2010/main" val="1145603332"/>
      </p:ext>
    </p:extLst>
  </p:cSld>
  <p:clrMapOvr>
    <a:masterClrMapping/>
  </p:clrMapOvr>
</p:sld>
</file>

<file path=ppt/theme/theme1.xml><?xml version="1.0" encoding="utf-8"?>
<a:theme xmlns:a="http://schemas.openxmlformats.org/drawingml/2006/main" name="Theme1">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F99330D-193C-43AC-8EAD-7AC8D082C0DA}" vid="{A68C142A-6629-48BF-9828-DB1232778C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020251-D2FC-40E0-A1AA-4C5D79376E49}">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Theme1</Template>
  <TotalTime>114</TotalTime>
  <Words>2161</Words>
  <Application>Microsoft Office PowerPoint</Application>
  <PresentationFormat>Widescreen</PresentationFormat>
  <Paragraphs>193</Paragraphs>
  <Slides>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MS PGothic</vt:lpstr>
      <vt:lpstr>Arial</vt:lpstr>
      <vt:lpstr>Atiza</vt:lpstr>
      <vt:lpstr>Calibri</vt:lpstr>
      <vt:lpstr>Gotham Bold</vt:lpstr>
      <vt:lpstr>Gotham Book</vt:lpstr>
      <vt:lpstr>McKinsey Sans</vt:lpstr>
      <vt:lpstr>NB International Pro</vt:lpstr>
      <vt:lpstr>Segoe UI</vt:lpstr>
      <vt:lpstr>var(--mdc-font-family-default-secondary)</vt:lpstr>
      <vt:lpstr>Theme1</vt:lpstr>
      <vt:lpstr>Biden drops out of the presidential race</vt:lpstr>
      <vt:lpstr>Biden drops out of the race following intense political and public pressure</vt:lpstr>
      <vt:lpstr>Polls showed voters trusted Trump’s handling of the economy over Biden’s</vt:lpstr>
      <vt:lpstr>Concern from congressional Democrats and party leaders thrust the Biden campaign into crisis</vt:lpstr>
      <vt:lpstr>The Biden administration achieved several major legislative successes over its four years</vt:lpstr>
      <vt:lpstr>What’s next for Kamala Harris</vt:lpstr>
      <vt:lpstr>Red state and swing state governors top the shortlist for Harris’ VP options</vt:lpstr>
    </vt:vector>
  </TitlesOfParts>
  <Company>Atlantic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 Center</dc:creator>
  <cp:lastModifiedBy>Jennifer Ocampo</cp:lastModifiedBy>
  <cp:revision>1030</cp:revision>
  <dcterms:created xsi:type="dcterms:W3CDTF">2020-05-28T13:14:54Z</dcterms:created>
  <dcterms:modified xsi:type="dcterms:W3CDTF">2024-07-30T19:57:30Z</dcterms:modified>
</cp:coreProperties>
</file>