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openxmlformats.org/officeDocument/2006/relationships/officeDocument" Target="ppt/presentation.xml"/><Relationship Id="rId1" Type="http://schemas.microsoft.com/office/2011/relationships/webextensiontaskpanes" Target="ppt/webextensions/taskpanes.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9"/>
  </p:notesMasterIdLst>
  <p:handoutMasterIdLst>
    <p:handoutMasterId r:id="rId10"/>
  </p:handoutMasterIdLst>
  <p:sldIdLst>
    <p:sldId id="763" r:id="rId2"/>
    <p:sldId id="2145705625" r:id="rId3"/>
    <p:sldId id="2145705624" r:id="rId4"/>
    <p:sldId id="2145705623" r:id="rId5"/>
    <p:sldId id="2145705626" r:id="rId6"/>
    <p:sldId id="2145705627" r:id="rId7"/>
    <p:sldId id="2145705628"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04" userDrawn="1">
          <p15:clr>
            <a:srgbClr val="A4A3A4"/>
          </p15:clr>
        </p15:guide>
        <p15:guide id="2" pos="2880" userDrawn="1">
          <p15:clr>
            <a:srgbClr val="A4A3A4"/>
          </p15:clr>
        </p15:guide>
        <p15:guide id="3" orient="horz" pos="3816" userDrawn="1">
          <p15:clr>
            <a:srgbClr val="A4A3A4"/>
          </p15:clr>
        </p15:guide>
        <p15:guide id="4" pos="5232" userDrawn="1">
          <p15:clr>
            <a:srgbClr val="A4A3A4"/>
          </p15:clr>
        </p15:guide>
        <p15:guide id="5" pos="528"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9D2E61D-EF7C-9938-04DC-D984CF9A50B6}" name="Eamonn Howerter" initials="EH" userId="bbb020b9be380aa5" providerId="Windows Live"/>
  <p188:author id="{53440B86-2062-85ED-AA9E-F11ABF7AA78A}" name="Alexander Abraham" initials="AA" userId="S::AAbraham@nationaljournal.com::eb9881f5-e4ba-49ef-a4a3-e6dd533fcee2" providerId="AD"/>
  <p188:author id="{E0B4838B-4E13-474E-90A2-8059BA927751}" name="Kalea Young-Gibson" initials="KYG" userId="S::kyounggibson@nationaljournal.com::f588f6f5-ecba-4c28-ba1c-07666dc493b7" providerId="AD"/>
  <p188:author id="{881770A4-B1E1-25ED-8A24-3783E8B99A4E}" name="Jessica Coghlan" initials="JC" userId="S::jcoghlan@nationaljournal.com::cede88b5-fdc0-4654-9140-2bce6a98efa5" providerId="AD"/>
  <p188:author id="{A0374BA5-C33B-168C-8884-E855DAF5739C}" name="Samuel Bowles" initials="SB" userId="S::sbowles@nationaljournal.com::9e06f260-aef7-4f8a-aa43-f51ba89792f1" providerId="AD"/>
  <p188:author id="{1189D4B7-43F9-4C30-3818-B76F504E2E9F}" name="Snowden, Lauren" initials="LS" userId="S::lgsnowden@wm.edu::19647510-2f6c-4cf8-97d3-df95ca13f982" providerId="AD"/>
  <p188:author id="{CEF19EF6-7591-31A0-7C22-7AF54A1CE355}" name="Alex Oh" initials="AO" userId="efc14d48de3f4bb7" providerId="Windows Live"/>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Stanton, Sara" initials="SS" lastIdx="1" clrIdx="0">
    <p:extLst>
      <p:ext uri="{19B8F6BF-5375-455C-9EA6-DF929625EA0E}">
        <p15:presenceInfo xmlns:p15="http://schemas.microsoft.com/office/powerpoint/2012/main" userId="S::sstanton@nationaljournal.com::7241a462-0b3c-41c5-a928-a84612ae41e9" providerId="AD"/>
      </p:ext>
    </p:extLst>
  </p:cmAuthor>
  <p:cmAuthor id="2" name="Stublen, Daniel" initials="SD" lastIdx="32" clrIdx="1">
    <p:extLst>
      <p:ext uri="{19B8F6BF-5375-455C-9EA6-DF929625EA0E}">
        <p15:presenceInfo xmlns:p15="http://schemas.microsoft.com/office/powerpoint/2012/main" userId="Stublen, Daniel" providerId="None"/>
      </p:ext>
    </p:extLst>
  </p:cmAuthor>
  <p:cmAuthor id="3" name="Kim, Gina" initials="GK" lastIdx="32" clrIdx="2">
    <p:extLst>
      <p:ext uri="{19B8F6BF-5375-455C-9EA6-DF929625EA0E}">
        <p15:presenceInfo xmlns:p15="http://schemas.microsoft.com/office/powerpoint/2012/main" userId="Kim, Gin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5739"/>
    <a:srgbClr val="0380E3"/>
    <a:srgbClr val="D8D9D9"/>
    <a:srgbClr val="BABBBA"/>
    <a:srgbClr val="6F2DBE"/>
    <a:srgbClr val="D9D9D9"/>
    <a:srgbClr val="D0E6D3"/>
    <a:srgbClr val="FFBF04"/>
    <a:srgbClr val="E72700"/>
    <a:srgbClr val="70B77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8" autoAdjust="0"/>
    <p:restoredTop sz="27126" autoAdjust="0"/>
  </p:normalViewPr>
  <p:slideViewPr>
    <p:cSldViewPr snapToGrid="0" snapToObjects="1">
      <p:cViewPr varScale="1">
        <p:scale>
          <a:sx n="99" d="100"/>
          <a:sy n="99" d="100"/>
        </p:scale>
        <p:origin x="348" y="90"/>
      </p:cViewPr>
      <p:guideLst>
        <p:guide orient="horz" pos="504"/>
        <p:guide pos="2880"/>
        <p:guide orient="horz" pos="3816"/>
        <p:guide pos="5232"/>
        <p:guide pos="528"/>
      </p:guideLst>
    </p:cSldViewPr>
  </p:slideViewPr>
  <p:outlineViewPr>
    <p:cViewPr>
      <p:scale>
        <a:sx n="33" d="100"/>
        <a:sy n="33" d="100"/>
      </p:scale>
      <p:origin x="0" y="0"/>
    </p:cViewPr>
  </p:outlineViewPr>
  <p:notesTextViewPr>
    <p:cViewPr>
      <p:scale>
        <a:sx n="1" d="1"/>
        <a:sy n="1" d="1"/>
      </p:scale>
      <p:origin x="0" y="0"/>
    </p:cViewPr>
  </p:notesTextViewPr>
  <p:notesViewPr>
    <p:cSldViewPr snapToGrid="0" snapToObjects="1">
      <p:cViewPr varScale="1">
        <p:scale>
          <a:sx n="141" d="100"/>
          <a:sy n="141" d="100"/>
        </p:scale>
        <p:origin x="2208"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7873BD6-6CC6-2040-B637-15C179B1BA1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F00B3DBC-5891-C948-9BE0-CE21ECCC17B5}"/>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03D0BA3-1219-F547-BB5E-8906895AC2DE}" type="datetimeFigureOut">
              <a:rPr lang="en-US" smtClean="0"/>
              <a:t>7/30/2024</a:t>
            </a:fld>
            <a:endParaRPr lang="en-US"/>
          </a:p>
        </p:txBody>
      </p:sp>
      <p:sp>
        <p:nvSpPr>
          <p:cNvPr id="4" name="Footer Placeholder 3">
            <a:extLst>
              <a:ext uri="{FF2B5EF4-FFF2-40B4-BE49-F238E27FC236}">
                <a16:creationId xmlns:a16="http://schemas.microsoft.com/office/drawing/2014/main" id="{1B8C7775-7773-774D-B7AC-C6CE98DEE60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49D14F4C-0C9A-894A-A9D3-F9C1F25866D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948E6F7-7B19-4D4C-81C5-94730804F39C}" type="slidenum">
              <a:rPr lang="en-US" smtClean="0"/>
              <a:t>‹#›</a:t>
            </a:fld>
            <a:endParaRPr lang="en-US"/>
          </a:p>
        </p:txBody>
      </p:sp>
    </p:spTree>
    <p:extLst>
      <p:ext uri="{BB962C8B-B14F-4D97-AF65-F5344CB8AC3E}">
        <p14:creationId xmlns:p14="http://schemas.microsoft.com/office/powerpoint/2010/main" val="7949026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256A895-E28A-C74E-91A1-6A907B79E289}" type="datetimeFigureOut">
              <a:rPr lang="en-US" smtClean="0"/>
              <a:t>7/30/2024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518D6BE-06C7-9D44-B1ED-3695FD14EDEE}" type="slidenum">
              <a:rPr lang="en-US" smtClean="0"/>
              <a:t>‹#›</a:t>
            </a:fld>
            <a:endParaRPr lang="en-US"/>
          </a:p>
        </p:txBody>
      </p:sp>
    </p:spTree>
    <p:extLst>
      <p:ext uri="{BB962C8B-B14F-4D97-AF65-F5344CB8AC3E}">
        <p14:creationId xmlns:p14="http://schemas.microsoft.com/office/powerpoint/2010/main" val="30783450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Sources: </a:t>
            </a:r>
          </a:p>
          <a:p>
            <a:endParaRPr lang="en-US" dirty="0"/>
          </a:p>
          <a:p>
            <a:r>
              <a:rPr lang="en-US" dirty="0"/>
              <a:t>Politico Staff, “Bash the banks, maybe raise taxes: Inside Vance’s policy agenda,” POLITICO, July 15, 2024, https://www.politico.com/news/2024/07/15/jd-vance-agenda-policies-00168467</a:t>
            </a:r>
          </a:p>
          <a:p>
            <a:endParaRPr lang="en-US" dirty="0"/>
          </a:p>
          <a:p>
            <a:r>
              <a:rPr lang="en-US" dirty="0"/>
              <a:t>Jill Colvin, “Trump picks Sen. JD Vance of Ohio, a once-fierce critic turned loyal ally, as his GOP running mate,” AP News, July 15, 2024, https://apnews.com/article/trump-vice-president-vance-rubio-burgum-rnc-6cc438a8370a21b2631f5a53b06b71d0</a:t>
            </a:r>
          </a:p>
          <a:p>
            <a:endParaRPr lang="en-US" dirty="0"/>
          </a:p>
          <a:p>
            <a:r>
              <a:rPr lang="en-US" dirty="0"/>
              <a:t>Jonathan Weisman, “Takeaways From Day One of the Republican Convention,” </a:t>
            </a:r>
            <a:r>
              <a:rPr lang="en-US" i="1" dirty="0"/>
              <a:t>The New York Times</a:t>
            </a:r>
            <a:r>
              <a:rPr lang="en-US" i="0" dirty="0"/>
              <a:t>, July 16, 2024, </a:t>
            </a:r>
            <a:r>
              <a:rPr lang="en-US" dirty="0"/>
              <a:t>https://www.nytimes.com/2024/07/16/us/politics/trump-vance-rnc-takeaways.html</a:t>
            </a:r>
          </a:p>
        </p:txBody>
      </p:sp>
      <p:sp>
        <p:nvSpPr>
          <p:cNvPr id="4" name="Slide Number Placeholder 3"/>
          <p:cNvSpPr>
            <a:spLocks noGrp="1"/>
          </p:cNvSpPr>
          <p:nvPr>
            <p:ph type="sldNum" sz="quarter" idx="5"/>
          </p:nvPr>
        </p:nvSpPr>
        <p:spPr/>
        <p:txBody>
          <a:bodyPr/>
          <a:lstStyle/>
          <a:p>
            <a:fld id="{0518D6BE-06C7-9D44-B1ED-3695FD14EDEE}" type="slidenum">
              <a:rPr lang="en-US" smtClean="0"/>
              <a:t>2</a:t>
            </a:fld>
            <a:endParaRPr lang="en-US"/>
          </a:p>
        </p:txBody>
      </p:sp>
    </p:spTree>
    <p:extLst>
      <p:ext uri="{BB962C8B-B14F-4D97-AF65-F5344CB8AC3E}">
        <p14:creationId xmlns:p14="http://schemas.microsoft.com/office/powerpoint/2010/main" val="28272070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Sources: </a:t>
            </a:r>
          </a:p>
          <a:p>
            <a:endParaRPr lang="en-US" dirty="0"/>
          </a:p>
          <a:p>
            <a:r>
              <a:rPr lang="en-US" dirty="0"/>
              <a:t>Donald Trump via Truth Social, July 15, 2024, https://truthsocial.com/@realDonaldTrump/posts/112792061935980928</a:t>
            </a:r>
          </a:p>
          <a:p>
            <a:endParaRPr lang="en-US" dirty="0"/>
          </a:p>
          <a:p>
            <a:r>
              <a:rPr lang="en-US" dirty="0"/>
              <a:t>Amy B Wang, “J.D. Vance’s journey from a ‘Never Trump’ guy to Trump’s VP pick,” The Washington Post, July 15, 2024, https://www.washingtonpost.com/politics/2024/07/15/jd-vance-vp-pick-trump/</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Henry G. Gomez, “Trump picks Ohio Sen. JD Vance for vice president,” NBC News, July 15, 2024, </a:t>
            </a:r>
            <a:r>
              <a:rPr lang="en-US" sz="1800" dirty="0">
                <a:effectLst/>
                <a:latin typeface="Segoe UI" panose="020B0502040204020203" pitchFamily="34" charset="0"/>
              </a:rPr>
              <a:t>https://www.nbcnews.com/politics/2024-election/trump-vice-president-running-mate-pick-jd-vance-rcna157485 </a:t>
            </a:r>
            <a:endParaRPr lang="en-US" sz="1800" dirty="0">
              <a:effectLst/>
              <a:latin typeface="Arial" panose="020B0604020202020204" pitchFamily="34" charset="0"/>
            </a:endParaRP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Michael Gold, “ J.D&gt; Vance is Trump’s  Pick for Vice President,” NY Times, July 14, 2024, </a:t>
            </a:r>
            <a:r>
              <a:rPr lang="en-US" sz="1800" dirty="0">
                <a:effectLst/>
                <a:latin typeface="Segoe UI" panose="020B0502040204020203" pitchFamily="34" charset="0"/>
              </a:rPr>
              <a:t>https://www.nytimes.com/2024/07/15/us/politics/trump-vp-pick.html </a:t>
            </a:r>
            <a:endParaRPr lang="en-US" sz="1800" dirty="0">
              <a:effectLst/>
              <a:latin typeface="Arial" panose="020B0604020202020204" pitchFamily="34" charset="0"/>
            </a:endParaRPr>
          </a:p>
          <a:p>
            <a:endParaRPr lang="en-US" dirty="0"/>
          </a:p>
          <a:p>
            <a:r>
              <a:rPr lang="en-US" dirty="0"/>
              <a:t>Biden-Harris Campaign, “ JD Vance Supports Trump’s Project 2025 Agenda,” via X, July 15, 2024, https://x.com/BidenHQ/status/1812960882193727561</a:t>
            </a:r>
          </a:p>
          <a:p>
            <a:endParaRPr lang="en-US" dirty="0"/>
          </a:p>
          <a:p>
            <a:r>
              <a:rPr lang="en-US" dirty="0"/>
              <a:t>“Senator J.D&gt; Vance,” Congress, Accessed July 7, 2024, https://www.congress.gov/member/j-vance/V000137?q=%7B%22congress%22%3A%22all%22%7D</a:t>
            </a:r>
          </a:p>
        </p:txBody>
      </p:sp>
      <p:sp>
        <p:nvSpPr>
          <p:cNvPr id="4" name="Slide Number Placeholder 3"/>
          <p:cNvSpPr>
            <a:spLocks noGrp="1"/>
          </p:cNvSpPr>
          <p:nvPr>
            <p:ph type="sldNum" sz="quarter" idx="5"/>
          </p:nvPr>
        </p:nvSpPr>
        <p:spPr/>
        <p:txBody>
          <a:bodyPr/>
          <a:lstStyle/>
          <a:p>
            <a:fld id="{0518D6BE-06C7-9D44-B1ED-3695FD14EDEE}" type="slidenum">
              <a:rPr lang="en-US" smtClean="0"/>
              <a:t>3</a:t>
            </a:fld>
            <a:endParaRPr lang="en-US"/>
          </a:p>
        </p:txBody>
      </p:sp>
    </p:spTree>
    <p:extLst>
      <p:ext uri="{BB962C8B-B14F-4D97-AF65-F5344CB8AC3E}">
        <p14:creationId xmlns:p14="http://schemas.microsoft.com/office/powerpoint/2010/main" val="30887713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800" dirty="0">
              <a:effectLst/>
              <a:latin typeface="Arial" panose="020B0604020202020204" pitchFamily="34" charset="0"/>
            </a:endParaRPr>
          </a:p>
        </p:txBody>
      </p:sp>
      <p:sp>
        <p:nvSpPr>
          <p:cNvPr id="4" name="Slide Number Placeholder 3"/>
          <p:cNvSpPr>
            <a:spLocks noGrp="1"/>
          </p:cNvSpPr>
          <p:nvPr>
            <p:ph type="sldNum" sz="quarter" idx="5"/>
          </p:nvPr>
        </p:nvSpPr>
        <p:spPr/>
        <p:txBody>
          <a:bodyPr/>
          <a:lstStyle/>
          <a:p>
            <a:fld id="{0518D6BE-06C7-9D44-B1ED-3695FD14EDEE}" type="slidenum">
              <a:rPr lang="en-US" smtClean="0"/>
              <a:t>4</a:t>
            </a:fld>
            <a:endParaRPr lang="en-US"/>
          </a:p>
        </p:txBody>
      </p:sp>
    </p:spTree>
    <p:extLst>
      <p:ext uri="{BB962C8B-B14F-4D97-AF65-F5344CB8AC3E}">
        <p14:creationId xmlns:p14="http://schemas.microsoft.com/office/powerpoint/2010/main" val="1769479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Sources: </a:t>
            </a:r>
          </a:p>
          <a:p>
            <a:endParaRPr lang="en-US" dirty="0"/>
          </a:p>
          <a:p>
            <a:r>
              <a:rPr lang="en-US" dirty="0"/>
              <a:t>Gregory Krieg and Eric </a:t>
            </a:r>
            <a:r>
              <a:rPr lang="en-US" dirty="0" err="1"/>
              <a:t>Bradner</a:t>
            </a:r>
            <a:r>
              <a:rPr lang="en-US" dirty="0"/>
              <a:t>, “Takeaways from the second night of the Republican National Convention,” </a:t>
            </a:r>
            <a:r>
              <a:rPr lang="en-US" i="1" dirty="0"/>
              <a:t>CNN</a:t>
            </a:r>
            <a:r>
              <a:rPr lang="en-US" dirty="0"/>
              <a:t>, July 17, 2024, https://www.cnn.com/2024/07/17/politics/takeaways-rnc-day-2/index.html</a:t>
            </a:r>
          </a:p>
          <a:p>
            <a:endParaRPr lang="en-US" dirty="0"/>
          </a:p>
          <a:p>
            <a:r>
              <a:rPr lang="en-US" dirty="0"/>
              <a:t>The New York Times Staff, “Fact-Checking Day 2 of the Republican National Convention,” </a:t>
            </a:r>
            <a:r>
              <a:rPr lang="en-US" i="1" dirty="0"/>
              <a:t>The New York Times</a:t>
            </a:r>
            <a:r>
              <a:rPr lang="en-US" dirty="0"/>
              <a:t>, July 17, 2024, https://www.nytimes.com/live/2024/07/17/us/rnc-fact-check</a:t>
            </a:r>
          </a:p>
          <a:p>
            <a:endParaRPr lang="en-US" dirty="0"/>
          </a:p>
          <a:p>
            <a:r>
              <a:rPr lang="en-US" dirty="0"/>
              <a:t>James Oliphant and Gram Slattery, “Trump vice presidential pick J.D. Vance in spotlight at Republican convention,” </a:t>
            </a:r>
            <a:r>
              <a:rPr lang="en-US" i="1" dirty="0"/>
              <a:t>Reuters</a:t>
            </a:r>
            <a:r>
              <a:rPr lang="en-US" i="0" dirty="0"/>
              <a:t>, July 17, 2024, </a:t>
            </a:r>
            <a:r>
              <a:rPr lang="en-US" dirty="0"/>
              <a:t>https://www.reuters.com/world/us/trump-lauded-by-former-rivals-haley-desantis-show-unity-republican-convention-2024-07-17</a:t>
            </a:r>
          </a:p>
          <a:p>
            <a:endParaRPr lang="en-US" dirty="0"/>
          </a:p>
          <a:p>
            <a:r>
              <a:rPr lang="en-US" dirty="0"/>
              <a:t>George </a:t>
            </a:r>
            <a:r>
              <a:rPr lang="en-US" dirty="0" err="1"/>
              <a:t>Fabe</a:t>
            </a:r>
            <a:r>
              <a:rPr lang="en-US" dirty="0"/>
              <a:t> Russell, “Watch Florida Gov. Ron DeSantis' speech at the Republican National Convention,” </a:t>
            </a:r>
            <a:r>
              <a:rPr lang="en-US" i="1" dirty="0"/>
              <a:t>USA TODAY NETWORK</a:t>
            </a:r>
            <a:r>
              <a:rPr lang="en-US" dirty="0"/>
              <a:t>, July 16, 2024, https://www.usatoday.com/story/news/politics/elections/2024/07/16/ron-desantis-speech-rnc/74407150007/</a:t>
            </a:r>
          </a:p>
          <a:p>
            <a:endParaRPr lang="en-US" dirty="0"/>
          </a:p>
          <a:p>
            <a:r>
              <a:rPr lang="en-US" dirty="0"/>
              <a:t>Aaron Blake, “4 takeaways from Night 2 of the Republican National Convention,” </a:t>
            </a:r>
            <a:r>
              <a:rPr lang="en-US" i="1" dirty="0"/>
              <a:t>The Washington Post</a:t>
            </a:r>
            <a:r>
              <a:rPr lang="en-US" dirty="0"/>
              <a:t>, July 16, 2024, https://www.washingtonpost.com/politics/2024/07/16/rnc-day-2-takeaways-nikki-haley-ron-desantis/</a:t>
            </a:r>
          </a:p>
          <a:p>
            <a:endParaRPr lang="en-US" dirty="0"/>
          </a:p>
          <a:p>
            <a:r>
              <a:rPr lang="en-US" dirty="0"/>
              <a:t>Nicholas </a:t>
            </a:r>
            <a:r>
              <a:rPr lang="en-US" dirty="0" err="1"/>
              <a:t>Anastácio</a:t>
            </a:r>
            <a:r>
              <a:rPr lang="en-US" dirty="0"/>
              <a:t> and Savannah </a:t>
            </a:r>
            <a:r>
              <a:rPr lang="en-US" dirty="0" err="1"/>
              <a:t>Behrmann</a:t>
            </a:r>
            <a:r>
              <a:rPr lang="en-US" dirty="0"/>
              <a:t>, “Future of the Senate—maybe—previewed at RNC,” </a:t>
            </a:r>
            <a:r>
              <a:rPr lang="en-US" i="1" dirty="0"/>
              <a:t>The National Journal</a:t>
            </a:r>
            <a:r>
              <a:rPr lang="en-US" dirty="0"/>
              <a:t>, July 16, 2024, https://www.nationaljournal.com/s/725564/the-senate-speaks-maybe/?unlock=ZE05HTN6U3WAPNRV&amp;mkt_tok=NTU2LVlFRS05NjkAAAGUYFNxRS1Hb4Y8rKXzZtqcNDuaOVXuW1fhJonxtpjEXFRXvdUnPPeG6TRFIqT_qoJYcG_twJ7szpnoOd0bXmFbUdIqwnZeR3hydWcNoPvoxGt6MQ</a:t>
            </a:r>
          </a:p>
        </p:txBody>
      </p:sp>
      <p:sp>
        <p:nvSpPr>
          <p:cNvPr id="4" name="Slide Number Placeholder 3"/>
          <p:cNvSpPr>
            <a:spLocks noGrp="1"/>
          </p:cNvSpPr>
          <p:nvPr>
            <p:ph type="sldNum" sz="quarter" idx="5"/>
          </p:nvPr>
        </p:nvSpPr>
        <p:spPr/>
        <p:txBody>
          <a:bodyPr/>
          <a:lstStyle/>
          <a:p>
            <a:fld id="{0518D6BE-06C7-9D44-B1ED-3695FD14EDEE}" type="slidenum">
              <a:rPr lang="en-US" smtClean="0"/>
              <a:t>5</a:t>
            </a:fld>
            <a:endParaRPr lang="en-US"/>
          </a:p>
        </p:txBody>
      </p:sp>
    </p:spTree>
    <p:extLst>
      <p:ext uri="{BB962C8B-B14F-4D97-AF65-F5344CB8AC3E}">
        <p14:creationId xmlns:p14="http://schemas.microsoft.com/office/powerpoint/2010/main" val="16774683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Sources: </a:t>
            </a:r>
          </a:p>
          <a:p>
            <a:endParaRPr lang="en-US" dirty="0"/>
          </a:p>
          <a:p>
            <a:r>
              <a:rPr lang="en-US" dirty="0"/>
              <a:t>Asma Khalid, Danielle </a:t>
            </a:r>
            <a:r>
              <a:rPr lang="en-US" dirty="0" err="1"/>
              <a:t>Kurtzleben</a:t>
            </a:r>
            <a:r>
              <a:rPr lang="en-US" dirty="0"/>
              <a:t>, Mara Liasson, Casey Morell, “Who is J.D. Vance? Hear from Republican delegates — and the candidate himself,” </a:t>
            </a:r>
            <a:r>
              <a:rPr lang="en-US" i="1" dirty="0"/>
              <a:t>NPR</a:t>
            </a:r>
            <a:r>
              <a:rPr lang="en-US" dirty="0"/>
              <a:t>, July 18, 2024, https://www.npr.org/2024/07/17/1197964701/the-npr-politics-podcast-draft-07-17-2024</a:t>
            </a:r>
          </a:p>
          <a:p>
            <a:endParaRPr lang="en-US" dirty="0"/>
          </a:p>
          <a:p>
            <a:r>
              <a:rPr lang="en-US" dirty="0"/>
              <a:t>Jonathan Weisman, “Takeaways From Day 3 of the Republican Convention,” </a:t>
            </a:r>
            <a:r>
              <a:rPr lang="en-US" i="1" dirty="0"/>
              <a:t>The New York Times</a:t>
            </a:r>
            <a:r>
              <a:rPr lang="en-US" dirty="0"/>
              <a:t>, July 18, 2024, https://www.nytimes.com/2024/07/17/us/politics/takeaways-rnc-day-3.html?campaign_id=9&amp;emc=edit_nn_20240718&amp;instance_id=129078&amp;nl=the-morning&amp;regi_id=226479482&amp;segment_id=172470&amp;te=1&amp;user_id=6ee270f9b14a47641d4c5cffe29a1dee</a:t>
            </a:r>
          </a:p>
          <a:p>
            <a:endParaRPr lang="en-US" dirty="0"/>
          </a:p>
          <a:p>
            <a:r>
              <a:rPr lang="en-US" dirty="0"/>
              <a:t>Lisa </a:t>
            </a:r>
            <a:r>
              <a:rPr lang="en-US" dirty="0" err="1"/>
              <a:t>Lerer</a:t>
            </a:r>
            <a:r>
              <a:rPr lang="en-US" dirty="0"/>
              <a:t>, “Opposition to Abortion Rights Is at Center of J.D. Vance’s Political Career,” </a:t>
            </a:r>
            <a:r>
              <a:rPr lang="en-US" i="1" dirty="0"/>
              <a:t>The New York Times</a:t>
            </a:r>
            <a:r>
              <a:rPr lang="en-US" i="0" dirty="0"/>
              <a:t>, July 17, 2024, </a:t>
            </a:r>
            <a:r>
              <a:rPr lang="en-US" dirty="0"/>
              <a:t>https://www.nytimes.com/2024/07/17/us/politics/jd-vance-abortion.html?campaign_id=9&amp;emc=edit_nn_20240718&amp;instance_id=129078&amp;nl=the-morning&amp;regi_id=226479482&amp;segment_id=172470&amp;te=1&amp;user_id=6ee270f9b14a47641d4c5cffe29a1dee</a:t>
            </a:r>
          </a:p>
          <a:p>
            <a:endParaRPr lang="en-US" dirty="0"/>
          </a:p>
          <a:p>
            <a:r>
              <a:rPr lang="en-US" dirty="0"/>
              <a:t>George </a:t>
            </a:r>
            <a:r>
              <a:rPr lang="en-US" dirty="0" err="1"/>
              <a:t>Fabe</a:t>
            </a:r>
            <a:r>
              <a:rPr lang="en-US" dirty="0"/>
              <a:t> Russell, “Watch Florida Gov. Ron DeSantis' speech at the Republican National Convention,” </a:t>
            </a:r>
            <a:r>
              <a:rPr lang="en-US" i="1" dirty="0"/>
              <a:t>USA TODAY NETWORK</a:t>
            </a:r>
            <a:r>
              <a:rPr lang="en-US" dirty="0"/>
              <a:t>, July 16, 2024, https://www.usatoday.com/story/news/politics/elections/2024/07/16/ron-desantis-speech-rnc/74407150007/</a:t>
            </a:r>
          </a:p>
          <a:p>
            <a:endParaRPr lang="en-US" dirty="0"/>
          </a:p>
          <a:p>
            <a:r>
              <a:rPr lang="en-US" dirty="0"/>
              <a:t>Aaron Blake, “4 takeaways from Night 3 of the Republican National Convention,” </a:t>
            </a:r>
            <a:r>
              <a:rPr lang="en-US" i="1" dirty="0"/>
              <a:t>The Washington Post</a:t>
            </a:r>
            <a:r>
              <a:rPr lang="en-US" dirty="0"/>
              <a:t>, July 17, 2024, https://www.washingtonpost.com/politics/2024/07/17/rnc-day-3-highlights-jd-vance/</a:t>
            </a:r>
          </a:p>
          <a:p>
            <a:endParaRPr lang="en-US" dirty="0"/>
          </a:p>
          <a:p>
            <a:r>
              <a:rPr lang="en-US" dirty="0"/>
              <a:t>“JD Vance: Trump sacrificed much to ‘fight for the people of our country,” </a:t>
            </a:r>
            <a:r>
              <a:rPr lang="en-US" i="1" dirty="0"/>
              <a:t>CNBC</a:t>
            </a:r>
            <a:r>
              <a:rPr lang="en-US" dirty="0"/>
              <a:t>, July 17, 2024, https://www.cnbc.com/2024/07/17/rnc-day-3-live-updates.html#:~:text=JD%20Vance%3A%20Trump%20sacrificed%20much%20to%20%E2%80%98fight%20for%20the%20people%20of%20our%20country%E2%80%99</a:t>
            </a:r>
          </a:p>
        </p:txBody>
      </p:sp>
      <p:sp>
        <p:nvSpPr>
          <p:cNvPr id="4" name="Slide Number Placeholder 3"/>
          <p:cNvSpPr>
            <a:spLocks noGrp="1"/>
          </p:cNvSpPr>
          <p:nvPr>
            <p:ph type="sldNum" sz="quarter" idx="5"/>
          </p:nvPr>
        </p:nvSpPr>
        <p:spPr/>
        <p:txBody>
          <a:bodyPr/>
          <a:lstStyle/>
          <a:p>
            <a:fld id="{0518D6BE-06C7-9D44-B1ED-3695FD14EDEE}" type="slidenum">
              <a:rPr lang="en-US" smtClean="0"/>
              <a:t>6</a:t>
            </a:fld>
            <a:endParaRPr lang="en-US"/>
          </a:p>
        </p:txBody>
      </p:sp>
    </p:spTree>
    <p:extLst>
      <p:ext uri="{BB962C8B-B14F-4D97-AF65-F5344CB8AC3E}">
        <p14:creationId xmlns:p14="http://schemas.microsoft.com/office/powerpoint/2010/main" val="39136678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Sources: </a:t>
            </a:r>
          </a:p>
          <a:p>
            <a:endParaRPr lang="en-US" dirty="0"/>
          </a:p>
          <a:p>
            <a:r>
              <a:rPr lang="en-US" dirty="0"/>
              <a:t>Antoinette Radford et al, “Day 4 of the 2024 Republican National Convention,” </a:t>
            </a:r>
            <a:r>
              <a:rPr lang="en-US" i="1" dirty="0"/>
              <a:t>CNN</a:t>
            </a:r>
            <a:r>
              <a:rPr lang="en-US" i="0" dirty="0"/>
              <a:t>, accessed July 19, 2024, https://www.cnn.com/politics/live-news/rnc-republican-national-convention-07-18-24#h_861c7b674e935877304ee1496baf19f1 </a:t>
            </a:r>
          </a:p>
          <a:p>
            <a:endParaRPr lang="en-US" i="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i="0" dirty="0"/>
              <a:t>“RNC day 4 highlights: Trump makes first major speech since rally shooting,” </a:t>
            </a:r>
            <a:r>
              <a:rPr lang="en-US" i="1" dirty="0"/>
              <a:t>NBC News, </a:t>
            </a:r>
            <a:r>
              <a:rPr lang="en-US" i="0" dirty="0"/>
              <a:t>accessed July 19, 2024, https://www.nbcnews.com/politics/2024-election/live-blog/rnc-trump-republican-convention-live-updates-rcna161245</a:t>
            </a:r>
          </a:p>
          <a:p>
            <a:endParaRPr lang="en-US" dirty="0"/>
          </a:p>
          <a:p>
            <a:r>
              <a:rPr lang="en-US" dirty="0"/>
              <a:t>Tim Balk and Maya King, “‘</a:t>
            </a:r>
            <a:r>
              <a:rPr lang="en-US" dirty="0" err="1"/>
              <a:t>Trumpmania</a:t>
            </a:r>
            <a:r>
              <a:rPr lang="en-US" dirty="0"/>
              <a:t>’: Hulk Hogan Rips Off His Shirt, and Republicans Go Wild,” </a:t>
            </a:r>
            <a:r>
              <a:rPr lang="en-US" i="1" dirty="0"/>
              <a:t>New York Times, </a:t>
            </a:r>
            <a:r>
              <a:rPr lang="en-US" i="0" dirty="0"/>
              <a:t>accessed July 19, 2024, https://www.nytimes.com/2024/07/18/us/politics/hulk-hogan-rnc-speech-trump.html</a:t>
            </a:r>
          </a:p>
          <a:p>
            <a:endParaRPr lang="en-US" i="0" dirty="0"/>
          </a:p>
          <a:p>
            <a:r>
              <a:rPr lang="en-US" i="0" dirty="0"/>
              <a:t>“Read the Transcript of Donald J. Trump’s Convention Speech,” </a:t>
            </a:r>
            <a:r>
              <a:rPr lang="en-US" i="1" dirty="0"/>
              <a:t>New York Times, </a:t>
            </a:r>
            <a:r>
              <a:rPr lang="en-US" i="0" dirty="0"/>
              <a:t>accessed July 19, 2024, https://www.nytimes.com/2024/07/19/us/politics/trump-rnc-speech-transcript.html</a:t>
            </a:r>
          </a:p>
          <a:p>
            <a:endParaRPr lang="en-US" dirty="0"/>
          </a:p>
          <a:p>
            <a:r>
              <a:rPr lang="en-US" dirty="0"/>
              <a:t>Jared </a:t>
            </a:r>
            <a:r>
              <a:rPr lang="en-US" dirty="0" err="1"/>
              <a:t>Mitovich</a:t>
            </a:r>
            <a:r>
              <a:rPr lang="en-US" dirty="0"/>
              <a:t>, “Here’s Thursday night’s lineup of RNC speakers,” </a:t>
            </a:r>
            <a:r>
              <a:rPr lang="en-US" i="1" dirty="0"/>
              <a:t>Politico, </a:t>
            </a:r>
            <a:r>
              <a:rPr lang="en-US" i="0" dirty="0"/>
              <a:t>accessed July 19, 2024, https://www.politico.com/live-updates/2024/07/18/rnc-live-updates-coverage/tonights-speakers-00169376</a:t>
            </a:r>
          </a:p>
          <a:p>
            <a:endParaRPr lang="en-US" i="0" dirty="0"/>
          </a:p>
          <a:p>
            <a:endParaRPr lang="en-US" i="0" dirty="0"/>
          </a:p>
          <a:p>
            <a:endParaRPr lang="en-US" dirty="0"/>
          </a:p>
        </p:txBody>
      </p:sp>
      <p:sp>
        <p:nvSpPr>
          <p:cNvPr id="4" name="Slide Number Placeholder 3"/>
          <p:cNvSpPr>
            <a:spLocks noGrp="1"/>
          </p:cNvSpPr>
          <p:nvPr>
            <p:ph type="sldNum" sz="quarter" idx="5"/>
          </p:nvPr>
        </p:nvSpPr>
        <p:spPr/>
        <p:txBody>
          <a:bodyPr/>
          <a:lstStyle/>
          <a:p>
            <a:fld id="{0518D6BE-06C7-9D44-B1ED-3695FD14EDEE}" type="slidenum">
              <a:rPr lang="en-US" smtClean="0"/>
              <a:t>7</a:t>
            </a:fld>
            <a:endParaRPr lang="en-US"/>
          </a:p>
        </p:txBody>
      </p:sp>
    </p:spTree>
    <p:extLst>
      <p:ext uri="{BB962C8B-B14F-4D97-AF65-F5344CB8AC3E}">
        <p14:creationId xmlns:p14="http://schemas.microsoft.com/office/powerpoint/2010/main" val="206972881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Cover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5BCA6AA-B0CA-4D51-A294-E544189DFA70}"/>
              </a:ext>
            </a:extLst>
          </p:cNvPr>
          <p:cNvSpPr/>
          <p:nvPr/>
        </p:nvSpPr>
        <p:spPr>
          <a:xfrm>
            <a:off x="10010900" y="0"/>
            <a:ext cx="2181101" cy="219932"/>
          </a:xfrm>
          <a:prstGeom prst="rect">
            <a:avLst/>
          </a:prstGeom>
          <a:solidFill>
            <a:srgbClr val="7339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1350" dirty="0"/>
          </a:p>
        </p:txBody>
      </p:sp>
      <p:pic>
        <p:nvPicPr>
          <p:cNvPr id="4" name="Picture 3">
            <a:extLst>
              <a:ext uri="{FF2B5EF4-FFF2-40B4-BE49-F238E27FC236}">
                <a16:creationId xmlns:a16="http://schemas.microsoft.com/office/drawing/2014/main" id="{000DB026-4BB1-42FA-ABE2-3DB1D75B843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54028" y="6251176"/>
            <a:ext cx="1037081" cy="413721"/>
          </a:xfrm>
          <a:prstGeom prst="rect">
            <a:avLst/>
          </a:prstGeom>
        </p:spPr>
      </p:pic>
      <p:sp>
        <p:nvSpPr>
          <p:cNvPr id="5" name="Rectangle 4">
            <a:extLst>
              <a:ext uri="{FF2B5EF4-FFF2-40B4-BE49-F238E27FC236}">
                <a16:creationId xmlns:a16="http://schemas.microsoft.com/office/drawing/2014/main" id="{0CB3A7E0-B998-40F2-9F4E-622A31B96AAF}"/>
              </a:ext>
            </a:extLst>
          </p:cNvPr>
          <p:cNvSpPr/>
          <p:nvPr/>
        </p:nvSpPr>
        <p:spPr>
          <a:xfrm>
            <a:off x="0" y="2"/>
            <a:ext cx="9915896" cy="219931"/>
          </a:xfrm>
          <a:prstGeom prst="rect">
            <a:avLst/>
          </a:prstGeom>
          <a:solidFill>
            <a:srgbClr val="105A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p:txBody>
      </p:sp>
      <p:sp>
        <p:nvSpPr>
          <p:cNvPr id="2" name="Title 1">
            <a:extLst>
              <a:ext uri="{FF2B5EF4-FFF2-40B4-BE49-F238E27FC236}">
                <a16:creationId xmlns:a16="http://schemas.microsoft.com/office/drawing/2014/main" id="{486C8C2F-6767-E3A8-71B1-BCB0DBA2D603}"/>
              </a:ext>
            </a:extLst>
          </p:cNvPr>
          <p:cNvSpPr>
            <a:spLocks noGrp="1"/>
          </p:cNvSpPr>
          <p:nvPr>
            <p:ph type="ctrTitle" hasCustomPrompt="1"/>
          </p:nvPr>
        </p:nvSpPr>
        <p:spPr>
          <a:xfrm>
            <a:off x="810704" y="1481396"/>
            <a:ext cx="9105191" cy="715165"/>
          </a:xfrm>
        </p:spPr>
        <p:txBody>
          <a:bodyPr anchor="b">
            <a:normAutofit/>
          </a:bodyPr>
          <a:lstStyle>
            <a:lvl1pPr algn="l">
              <a:defRPr sz="4000"/>
            </a:lvl1pPr>
          </a:lstStyle>
          <a:p>
            <a:r>
              <a:rPr lang="en-US" dirty="0"/>
              <a:t>Presentation Center Title</a:t>
            </a:r>
          </a:p>
        </p:txBody>
      </p:sp>
      <p:sp>
        <p:nvSpPr>
          <p:cNvPr id="6" name="Subtitle 2">
            <a:extLst>
              <a:ext uri="{FF2B5EF4-FFF2-40B4-BE49-F238E27FC236}">
                <a16:creationId xmlns:a16="http://schemas.microsoft.com/office/drawing/2014/main" id="{B66E48DC-6AC7-BA91-89E3-5B516848C2F5}"/>
              </a:ext>
            </a:extLst>
          </p:cNvPr>
          <p:cNvSpPr>
            <a:spLocks noGrp="1"/>
          </p:cNvSpPr>
          <p:nvPr>
            <p:ph type="subTitle" idx="1" hasCustomPrompt="1"/>
          </p:nvPr>
        </p:nvSpPr>
        <p:spPr>
          <a:xfrm>
            <a:off x="810704" y="2334043"/>
            <a:ext cx="8681165" cy="419917"/>
          </a:xfrm>
        </p:spPr>
        <p:txBody>
          <a:bodyPr>
            <a:noAutofit/>
          </a:bodyPr>
          <a:lstStyle>
            <a:lvl1pPr marL="0" indent="0" algn="l">
              <a:buNone/>
              <a:defRPr sz="24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Blank Subtitle</a:t>
            </a:r>
          </a:p>
        </p:txBody>
      </p:sp>
    </p:spTree>
    <p:extLst>
      <p:ext uri="{BB962C8B-B14F-4D97-AF65-F5344CB8AC3E}">
        <p14:creationId xmlns:p14="http://schemas.microsoft.com/office/powerpoint/2010/main" val="1259989383"/>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7A9B82D-6A39-4E10-AEDD-5DD868E777E1}"/>
              </a:ext>
            </a:extLst>
          </p:cNvPr>
          <p:cNvSpPr/>
          <p:nvPr/>
        </p:nvSpPr>
        <p:spPr>
          <a:xfrm>
            <a:off x="10010900" y="0"/>
            <a:ext cx="2181101" cy="219932"/>
          </a:xfrm>
          <a:prstGeom prst="rect">
            <a:avLst/>
          </a:prstGeom>
          <a:solidFill>
            <a:srgbClr val="7339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1350" dirty="0"/>
          </a:p>
        </p:txBody>
      </p:sp>
      <p:pic>
        <p:nvPicPr>
          <p:cNvPr id="6" name="Picture 5">
            <a:extLst>
              <a:ext uri="{FF2B5EF4-FFF2-40B4-BE49-F238E27FC236}">
                <a16:creationId xmlns:a16="http://schemas.microsoft.com/office/drawing/2014/main" id="{CD64B2BA-F28A-45E2-8341-34045764ACC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54028" y="6251176"/>
            <a:ext cx="1037081" cy="413721"/>
          </a:xfrm>
          <a:prstGeom prst="rect">
            <a:avLst/>
          </a:prstGeom>
        </p:spPr>
      </p:pic>
      <p:sp>
        <p:nvSpPr>
          <p:cNvPr id="7" name="Rectangle 6">
            <a:extLst>
              <a:ext uri="{FF2B5EF4-FFF2-40B4-BE49-F238E27FC236}">
                <a16:creationId xmlns:a16="http://schemas.microsoft.com/office/drawing/2014/main" id="{74D3D225-338D-4E71-AC5E-A51B0B4B96B4}"/>
              </a:ext>
            </a:extLst>
          </p:cNvPr>
          <p:cNvSpPr/>
          <p:nvPr/>
        </p:nvSpPr>
        <p:spPr>
          <a:xfrm>
            <a:off x="0" y="2"/>
            <a:ext cx="9915896" cy="219931"/>
          </a:xfrm>
          <a:prstGeom prst="rect">
            <a:avLst/>
          </a:prstGeom>
          <a:solidFill>
            <a:srgbClr val="105A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p:txBody>
      </p:sp>
      <p:sp>
        <p:nvSpPr>
          <p:cNvPr id="2" name="Title 1">
            <a:extLst>
              <a:ext uri="{FF2B5EF4-FFF2-40B4-BE49-F238E27FC236}">
                <a16:creationId xmlns:a16="http://schemas.microsoft.com/office/drawing/2014/main" id="{F927C967-D18B-0730-E4BF-EF277733B0F9}"/>
              </a:ext>
            </a:extLst>
          </p:cNvPr>
          <p:cNvSpPr>
            <a:spLocks noGrp="1"/>
          </p:cNvSpPr>
          <p:nvPr>
            <p:ph type="ctrTitle" hasCustomPrompt="1"/>
          </p:nvPr>
        </p:nvSpPr>
        <p:spPr>
          <a:xfrm>
            <a:off x="810705" y="1481396"/>
            <a:ext cx="7772400" cy="715165"/>
          </a:xfrm>
        </p:spPr>
        <p:txBody>
          <a:bodyPr anchor="b">
            <a:normAutofit/>
          </a:bodyPr>
          <a:lstStyle>
            <a:lvl1pPr algn="l">
              <a:defRPr sz="4000"/>
            </a:lvl1pPr>
          </a:lstStyle>
          <a:p>
            <a:r>
              <a:rPr lang="en-US" dirty="0"/>
              <a:t>Presentation Center Title</a:t>
            </a:r>
          </a:p>
        </p:txBody>
      </p:sp>
      <p:sp>
        <p:nvSpPr>
          <p:cNvPr id="3" name="Subtitle 2">
            <a:extLst>
              <a:ext uri="{FF2B5EF4-FFF2-40B4-BE49-F238E27FC236}">
                <a16:creationId xmlns:a16="http://schemas.microsoft.com/office/drawing/2014/main" id="{3FA896BD-8161-9C4A-6360-405286E17437}"/>
              </a:ext>
            </a:extLst>
          </p:cNvPr>
          <p:cNvSpPr>
            <a:spLocks noGrp="1"/>
          </p:cNvSpPr>
          <p:nvPr>
            <p:ph type="subTitle" idx="1" hasCustomPrompt="1"/>
          </p:nvPr>
        </p:nvSpPr>
        <p:spPr>
          <a:xfrm>
            <a:off x="810705" y="2334043"/>
            <a:ext cx="6858000" cy="419917"/>
          </a:xfrm>
        </p:spPr>
        <p:txBody>
          <a:bodyPr>
            <a:noAutofit/>
          </a:bodyPr>
          <a:lstStyle>
            <a:lvl1pPr marL="0" indent="0" algn="l">
              <a:buNone/>
              <a:defRPr sz="24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Politics Subtitle</a:t>
            </a:r>
          </a:p>
        </p:txBody>
      </p:sp>
    </p:spTree>
    <p:extLst>
      <p:ext uri="{BB962C8B-B14F-4D97-AF65-F5344CB8AC3E}">
        <p14:creationId xmlns:p14="http://schemas.microsoft.com/office/powerpoint/2010/main" val="272032982"/>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ransition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959012E-6B1C-4378-B865-93E237802D3A}"/>
              </a:ext>
            </a:extLst>
          </p:cNvPr>
          <p:cNvSpPr/>
          <p:nvPr/>
        </p:nvSpPr>
        <p:spPr>
          <a:xfrm>
            <a:off x="10010900" y="0"/>
            <a:ext cx="2181101" cy="219932"/>
          </a:xfrm>
          <a:prstGeom prst="rect">
            <a:avLst/>
          </a:prstGeom>
          <a:solidFill>
            <a:srgbClr val="7339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1350" dirty="0"/>
          </a:p>
        </p:txBody>
      </p:sp>
      <p:pic>
        <p:nvPicPr>
          <p:cNvPr id="5" name="Picture 4">
            <a:extLst>
              <a:ext uri="{FF2B5EF4-FFF2-40B4-BE49-F238E27FC236}">
                <a16:creationId xmlns:a16="http://schemas.microsoft.com/office/drawing/2014/main" id="{4A899F8D-76FC-46D8-9653-36EA0E5FB4C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54028" y="6251176"/>
            <a:ext cx="1037081" cy="413721"/>
          </a:xfrm>
          <a:prstGeom prst="rect">
            <a:avLst/>
          </a:prstGeom>
        </p:spPr>
      </p:pic>
      <p:sp>
        <p:nvSpPr>
          <p:cNvPr id="6" name="Rectangle 5">
            <a:extLst>
              <a:ext uri="{FF2B5EF4-FFF2-40B4-BE49-F238E27FC236}">
                <a16:creationId xmlns:a16="http://schemas.microsoft.com/office/drawing/2014/main" id="{683106A9-F533-4511-8970-B4691A35AC57}"/>
              </a:ext>
            </a:extLst>
          </p:cNvPr>
          <p:cNvSpPr/>
          <p:nvPr/>
        </p:nvSpPr>
        <p:spPr>
          <a:xfrm>
            <a:off x="0" y="2"/>
            <a:ext cx="9915896" cy="219931"/>
          </a:xfrm>
          <a:prstGeom prst="rect">
            <a:avLst/>
          </a:prstGeom>
          <a:solidFill>
            <a:srgbClr val="105A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p:txBody>
      </p:sp>
      <p:sp>
        <p:nvSpPr>
          <p:cNvPr id="2" name="Title 1">
            <a:extLst>
              <a:ext uri="{FF2B5EF4-FFF2-40B4-BE49-F238E27FC236}">
                <a16:creationId xmlns:a16="http://schemas.microsoft.com/office/drawing/2014/main" id="{28B27E45-8A1E-0EE5-6D43-E8F1053679C5}"/>
              </a:ext>
            </a:extLst>
          </p:cNvPr>
          <p:cNvSpPr>
            <a:spLocks noGrp="1"/>
          </p:cNvSpPr>
          <p:nvPr>
            <p:ph type="title" hasCustomPrompt="1"/>
          </p:nvPr>
        </p:nvSpPr>
        <p:spPr>
          <a:xfrm>
            <a:off x="965202" y="820133"/>
            <a:ext cx="7339815" cy="723622"/>
          </a:xfrm>
        </p:spPr>
        <p:txBody>
          <a:bodyPr anchor="ctr">
            <a:normAutofit/>
          </a:bodyPr>
          <a:lstStyle>
            <a:lvl1pPr>
              <a:defRPr sz="2000"/>
            </a:lvl1pPr>
          </a:lstStyle>
          <a:p>
            <a:r>
              <a:rPr lang="en-US" dirty="0"/>
              <a:t>One-Slide Issue Explainer</a:t>
            </a:r>
          </a:p>
        </p:txBody>
      </p:sp>
    </p:spTree>
    <p:extLst>
      <p:ext uri="{BB962C8B-B14F-4D97-AF65-F5344CB8AC3E}">
        <p14:creationId xmlns:p14="http://schemas.microsoft.com/office/powerpoint/2010/main" val="234459049"/>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3_Transition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959012E-6B1C-4378-B865-93E237802D3A}"/>
              </a:ext>
            </a:extLst>
          </p:cNvPr>
          <p:cNvSpPr/>
          <p:nvPr/>
        </p:nvSpPr>
        <p:spPr>
          <a:xfrm>
            <a:off x="10010900" y="0"/>
            <a:ext cx="2181101" cy="219932"/>
          </a:xfrm>
          <a:prstGeom prst="rect">
            <a:avLst/>
          </a:prstGeom>
          <a:solidFill>
            <a:srgbClr val="7339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1350" dirty="0"/>
          </a:p>
        </p:txBody>
      </p:sp>
      <p:pic>
        <p:nvPicPr>
          <p:cNvPr id="5" name="Picture 4">
            <a:extLst>
              <a:ext uri="{FF2B5EF4-FFF2-40B4-BE49-F238E27FC236}">
                <a16:creationId xmlns:a16="http://schemas.microsoft.com/office/drawing/2014/main" id="{4A899F8D-76FC-46D8-9653-36EA0E5FB4C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54028" y="6251176"/>
            <a:ext cx="1037081" cy="413721"/>
          </a:xfrm>
          <a:prstGeom prst="rect">
            <a:avLst/>
          </a:prstGeom>
        </p:spPr>
      </p:pic>
      <p:sp>
        <p:nvSpPr>
          <p:cNvPr id="6" name="Rectangle 5">
            <a:extLst>
              <a:ext uri="{FF2B5EF4-FFF2-40B4-BE49-F238E27FC236}">
                <a16:creationId xmlns:a16="http://schemas.microsoft.com/office/drawing/2014/main" id="{683106A9-F533-4511-8970-B4691A35AC57}"/>
              </a:ext>
            </a:extLst>
          </p:cNvPr>
          <p:cNvSpPr/>
          <p:nvPr/>
        </p:nvSpPr>
        <p:spPr>
          <a:xfrm>
            <a:off x="0" y="2"/>
            <a:ext cx="9915896" cy="219931"/>
          </a:xfrm>
          <a:prstGeom prst="rect">
            <a:avLst/>
          </a:prstGeom>
          <a:solidFill>
            <a:srgbClr val="105A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p:txBody>
      </p:sp>
      <p:sp>
        <p:nvSpPr>
          <p:cNvPr id="2" name="Title 1">
            <a:extLst>
              <a:ext uri="{FF2B5EF4-FFF2-40B4-BE49-F238E27FC236}">
                <a16:creationId xmlns:a16="http://schemas.microsoft.com/office/drawing/2014/main" id="{28B27E45-8A1E-0EE5-6D43-E8F1053679C5}"/>
              </a:ext>
            </a:extLst>
          </p:cNvPr>
          <p:cNvSpPr>
            <a:spLocks noGrp="1"/>
          </p:cNvSpPr>
          <p:nvPr>
            <p:ph type="title" hasCustomPrompt="1"/>
          </p:nvPr>
        </p:nvSpPr>
        <p:spPr>
          <a:xfrm>
            <a:off x="965202" y="820133"/>
            <a:ext cx="7339815" cy="723622"/>
          </a:xfrm>
        </p:spPr>
        <p:txBody>
          <a:bodyPr anchor="ctr">
            <a:normAutofit/>
          </a:bodyPr>
          <a:lstStyle>
            <a:lvl1pPr>
              <a:defRPr sz="2000"/>
            </a:lvl1pPr>
          </a:lstStyle>
          <a:p>
            <a:r>
              <a:rPr lang="en-US" dirty="0"/>
              <a:t>List</a:t>
            </a:r>
          </a:p>
        </p:txBody>
      </p:sp>
    </p:spTree>
    <p:extLst>
      <p:ext uri="{BB962C8B-B14F-4D97-AF65-F5344CB8AC3E}">
        <p14:creationId xmlns:p14="http://schemas.microsoft.com/office/powerpoint/2010/main" val="4063778923"/>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2_Transition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959012E-6B1C-4378-B865-93E237802D3A}"/>
              </a:ext>
            </a:extLst>
          </p:cNvPr>
          <p:cNvSpPr/>
          <p:nvPr/>
        </p:nvSpPr>
        <p:spPr>
          <a:xfrm>
            <a:off x="10010900" y="0"/>
            <a:ext cx="2181101" cy="219932"/>
          </a:xfrm>
          <a:prstGeom prst="rect">
            <a:avLst/>
          </a:prstGeom>
          <a:solidFill>
            <a:srgbClr val="7339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1350" dirty="0"/>
          </a:p>
        </p:txBody>
      </p:sp>
      <p:pic>
        <p:nvPicPr>
          <p:cNvPr id="5" name="Picture 4">
            <a:extLst>
              <a:ext uri="{FF2B5EF4-FFF2-40B4-BE49-F238E27FC236}">
                <a16:creationId xmlns:a16="http://schemas.microsoft.com/office/drawing/2014/main" id="{4A899F8D-76FC-46D8-9653-36EA0E5FB4C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54028" y="6251176"/>
            <a:ext cx="1037081" cy="413721"/>
          </a:xfrm>
          <a:prstGeom prst="rect">
            <a:avLst/>
          </a:prstGeom>
        </p:spPr>
      </p:pic>
      <p:sp>
        <p:nvSpPr>
          <p:cNvPr id="6" name="Rectangle 5">
            <a:extLst>
              <a:ext uri="{FF2B5EF4-FFF2-40B4-BE49-F238E27FC236}">
                <a16:creationId xmlns:a16="http://schemas.microsoft.com/office/drawing/2014/main" id="{683106A9-F533-4511-8970-B4691A35AC57}"/>
              </a:ext>
            </a:extLst>
          </p:cNvPr>
          <p:cNvSpPr/>
          <p:nvPr/>
        </p:nvSpPr>
        <p:spPr>
          <a:xfrm>
            <a:off x="0" y="2"/>
            <a:ext cx="9915896" cy="219931"/>
          </a:xfrm>
          <a:prstGeom prst="rect">
            <a:avLst/>
          </a:prstGeom>
          <a:solidFill>
            <a:srgbClr val="105A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p:txBody>
      </p:sp>
      <p:sp>
        <p:nvSpPr>
          <p:cNvPr id="2" name="Title 1">
            <a:extLst>
              <a:ext uri="{FF2B5EF4-FFF2-40B4-BE49-F238E27FC236}">
                <a16:creationId xmlns:a16="http://schemas.microsoft.com/office/drawing/2014/main" id="{28B27E45-8A1E-0EE5-6D43-E8F1053679C5}"/>
              </a:ext>
            </a:extLst>
          </p:cNvPr>
          <p:cNvSpPr>
            <a:spLocks noGrp="1"/>
          </p:cNvSpPr>
          <p:nvPr>
            <p:ph type="title" hasCustomPrompt="1"/>
          </p:nvPr>
        </p:nvSpPr>
        <p:spPr>
          <a:xfrm>
            <a:off x="965202" y="820133"/>
            <a:ext cx="7339815" cy="723622"/>
          </a:xfrm>
        </p:spPr>
        <p:txBody>
          <a:bodyPr anchor="ctr">
            <a:normAutofit/>
          </a:bodyPr>
          <a:lstStyle>
            <a:lvl1pPr>
              <a:defRPr sz="2000"/>
            </a:lvl1pPr>
          </a:lstStyle>
          <a:p>
            <a:r>
              <a:rPr lang="en-US" dirty="0"/>
              <a:t>One-Slide Issue Explainer</a:t>
            </a:r>
          </a:p>
        </p:txBody>
      </p:sp>
    </p:spTree>
    <p:extLst>
      <p:ext uri="{BB962C8B-B14F-4D97-AF65-F5344CB8AC3E}">
        <p14:creationId xmlns:p14="http://schemas.microsoft.com/office/powerpoint/2010/main" val="582444523"/>
      </p:ext>
    </p:extLst>
  </p:cSld>
  <p:clrMapOvr>
    <a:masterClrMapping/>
  </p:clrMapOvr>
  <p:hf hdr="0" ftr="0" dt="0"/>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5B1313E9-19F8-48B6-954B-373FAAB45AC8}"/>
              </a:ext>
            </a:extLst>
          </p:cNvPr>
          <p:cNvSpPr/>
          <p:nvPr/>
        </p:nvSpPr>
        <p:spPr>
          <a:xfrm>
            <a:off x="10010900" y="0"/>
            <a:ext cx="2181101" cy="219932"/>
          </a:xfrm>
          <a:prstGeom prst="rect">
            <a:avLst/>
          </a:prstGeom>
          <a:solidFill>
            <a:srgbClr val="7339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1350" dirty="0"/>
          </a:p>
        </p:txBody>
      </p:sp>
      <p:pic>
        <p:nvPicPr>
          <p:cNvPr id="6" name="Picture 5">
            <a:extLst>
              <a:ext uri="{FF2B5EF4-FFF2-40B4-BE49-F238E27FC236}">
                <a16:creationId xmlns:a16="http://schemas.microsoft.com/office/drawing/2014/main" id="{0E68F659-DA58-4257-9F91-19B85FF468AA}"/>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954028" y="6251176"/>
            <a:ext cx="1037081" cy="413721"/>
          </a:xfrm>
          <a:prstGeom prst="rect">
            <a:avLst/>
          </a:prstGeom>
        </p:spPr>
      </p:pic>
      <p:sp>
        <p:nvSpPr>
          <p:cNvPr id="7" name="Rectangle 6">
            <a:extLst>
              <a:ext uri="{FF2B5EF4-FFF2-40B4-BE49-F238E27FC236}">
                <a16:creationId xmlns:a16="http://schemas.microsoft.com/office/drawing/2014/main" id="{E76DBF09-DCAA-450D-BA86-6435EE5073BD}"/>
              </a:ext>
            </a:extLst>
          </p:cNvPr>
          <p:cNvSpPr/>
          <p:nvPr/>
        </p:nvSpPr>
        <p:spPr>
          <a:xfrm>
            <a:off x="0" y="2"/>
            <a:ext cx="9915896" cy="219931"/>
          </a:xfrm>
          <a:prstGeom prst="rect">
            <a:avLst/>
          </a:prstGeom>
          <a:solidFill>
            <a:srgbClr val="105A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p:txBody>
      </p:sp>
      <p:sp>
        <p:nvSpPr>
          <p:cNvPr id="4" name="Title Placeholder 1">
            <a:extLst>
              <a:ext uri="{FF2B5EF4-FFF2-40B4-BE49-F238E27FC236}">
                <a16:creationId xmlns:a16="http://schemas.microsoft.com/office/drawing/2014/main" id="{251EB31A-3CF1-C7EB-B7AA-8E91113794DC}"/>
              </a:ext>
            </a:extLst>
          </p:cNvPr>
          <p:cNvSpPr>
            <a:spLocks noGrp="1"/>
          </p:cNvSpPr>
          <p:nvPr>
            <p:ph type="title"/>
          </p:nvPr>
        </p:nvSpPr>
        <p:spPr>
          <a:xfrm>
            <a:off x="838201" y="359999"/>
            <a:ext cx="7339815" cy="1325563"/>
          </a:xfrm>
          <a:prstGeom prst="rect">
            <a:avLst/>
          </a:prstGeom>
        </p:spPr>
        <p:txBody>
          <a:bodyPr vert="horz" lIns="91440" tIns="45720" rIns="91440" bIns="45720" rtlCol="0" anchor="ctr">
            <a:normAutofit/>
          </a:bodyPr>
          <a:lstStyle/>
          <a:p>
            <a:r>
              <a:rPr lang="en-US" dirty="0"/>
              <a:t>Click to edit Master title style</a:t>
            </a:r>
          </a:p>
        </p:txBody>
      </p:sp>
      <p:sp>
        <p:nvSpPr>
          <p:cNvPr id="8" name="Text Placeholder 2">
            <a:extLst>
              <a:ext uri="{FF2B5EF4-FFF2-40B4-BE49-F238E27FC236}">
                <a16:creationId xmlns:a16="http://schemas.microsoft.com/office/drawing/2014/main" id="{E1E79DFA-355B-F02A-814E-267E061CFA61}"/>
              </a:ext>
            </a:extLst>
          </p:cNvPr>
          <p:cNvSpPr>
            <a:spLocks noGrp="1"/>
          </p:cNvSpPr>
          <p:nvPr>
            <p:ph type="body" idx="1"/>
          </p:nvPr>
        </p:nvSpPr>
        <p:spPr>
          <a:xfrm>
            <a:off x="838201" y="2035437"/>
            <a:ext cx="7339815" cy="3865366"/>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016818407"/>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Lst>
  <p:hf hdr="0" ftr="0" dt="0"/>
  <p:txStyles>
    <p:titleStyle>
      <a:lvl1pPr algn="l" defTabSz="685800" rtl="0" eaLnBrk="1" latinLnBrk="0" hangingPunct="1">
        <a:lnSpc>
          <a:spcPct val="90000"/>
        </a:lnSpc>
        <a:spcBef>
          <a:spcPct val="0"/>
        </a:spcBef>
        <a:buNone/>
        <a:defRPr sz="3300" b="1" i="0" kern="1200">
          <a:solidFill>
            <a:srgbClr val="222263"/>
          </a:solidFill>
          <a:latin typeface="Gotham Bold" panose="02000604030000020004" pitchFamily="2" charset="0"/>
          <a:ea typeface="+mj-ea"/>
          <a:cs typeface="+mj-cs"/>
        </a:defRPr>
      </a:lvl1pPr>
    </p:titleStyle>
    <p:bodyStyle>
      <a:lvl1pPr marL="385763" indent="-385763" algn="l" defTabSz="685800" rtl="0" eaLnBrk="1" latinLnBrk="0" hangingPunct="1">
        <a:lnSpc>
          <a:spcPct val="90000"/>
        </a:lnSpc>
        <a:spcBef>
          <a:spcPts val="750"/>
        </a:spcBef>
        <a:buClrTx/>
        <a:buFont typeface="Arial" panose="020B0604020202020204" pitchFamily="34" charset="0"/>
        <a:buChar char="•"/>
        <a:defRPr sz="2100" b="0" i="0" kern="1200">
          <a:solidFill>
            <a:schemeClr val="tx1"/>
          </a:solidFill>
          <a:latin typeface="Gotham Book" panose="02000604040000020004" pitchFamily="2" charset="0"/>
          <a:ea typeface="+mn-ea"/>
          <a:cs typeface="+mn-cs"/>
        </a:defRPr>
      </a:lvl1pPr>
      <a:lvl2pPr marL="685800" indent="-342900" algn="l" defTabSz="685800" rtl="0" eaLnBrk="1" latinLnBrk="0" hangingPunct="1">
        <a:lnSpc>
          <a:spcPct val="90000"/>
        </a:lnSpc>
        <a:spcBef>
          <a:spcPts val="375"/>
        </a:spcBef>
        <a:buClrTx/>
        <a:buFont typeface="Arial" panose="020B0604020202020204" pitchFamily="34" charset="0"/>
        <a:buChar char="•"/>
        <a:defRPr sz="1800" b="0" i="0" kern="1200">
          <a:solidFill>
            <a:schemeClr val="tx1"/>
          </a:solidFill>
          <a:latin typeface="Gotham Book" panose="02000604040000020004" pitchFamily="2" charset="0"/>
          <a:ea typeface="+mn-ea"/>
          <a:cs typeface="+mn-cs"/>
        </a:defRPr>
      </a:lvl2pPr>
      <a:lvl3pPr marL="1028700" indent="-342900" algn="l" defTabSz="685800" rtl="0" eaLnBrk="1" latinLnBrk="0" hangingPunct="1">
        <a:lnSpc>
          <a:spcPct val="90000"/>
        </a:lnSpc>
        <a:spcBef>
          <a:spcPts val="375"/>
        </a:spcBef>
        <a:buClrTx/>
        <a:buFont typeface="Arial" panose="020B0604020202020204" pitchFamily="34" charset="0"/>
        <a:buChar char="•"/>
        <a:defRPr sz="1500" b="0" i="0" kern="1200">
          <a:solidFill>
            <a:schemeClr val="tx1"/>
          </a:solidFill>
          <a:latin typeface="Gotham Book" panose="02000604040000020004" pitchFamily="2" charset="0"/>
          <a:ea typeface="+mn-ea"/>
          <a:cs typeface="+mn-cs"/>
        </a:defRPr>
      </a:lvl3pPr>
      <a:lvl4pPr marL="1285875" indent="-257175" algn="l" defTabSz="685800" rtl="0" eaLnBrk="1" latinLnBrk="0" hangingPunct="1">
        <a:lnSpc>
          <a:spcPct val="90000"/>
        </a:lnSpc>
        <a:spcBef>
          <a:spcPts val="375"/>
        </a:spcBef>
        <a:buClrTx/>
        <a:buFont typeface="Arial" panose="020B0604020202020204" pitchFamily="34" charset="0"/>
        <a:buChar char="•"/>
        <a:defRPr sz="1350" b="0" i="0" kern="1200">
          <a:solidFill>
            <a:schemeClr val="tx1"/>
          </a:solidFill>
          <a:latin typeface="Gotham Book" panose="02000604040000020004" pitchFamily="2" charset="0"/>
          <a:ea typeface="+mn-ea"/>
          <a:cs typeface="+mn-cs"/>
        </a:defRPr>
      </a:lvl4pPr>
      <a:lvl5pPr marL="1628775" indent="-257175" algn="l" defTabSz="685800" rtl="0" eaLnBrk="1" latinLnBrk="0" hangingPunct="1">
        <a:lnSpc>
          <a:spcPct val="90000"/>
        </a:lnSpc>
        <a:spcBef>
          <a:spcPts val="375"/>
        </a:spcBef>
        <a:buClrTx/>
        <a:buFont typeface="Arial" panose="020B0604020202020204" pitchFamily="34" charset="0"/>
        <a:buChar char="•"/>
        <a:defRPr sz="1350" b="0" i="0" kern="1200">
          <a:solidFill>
            <a:schemeClr val="tx1"/>
          </a:solidFill>
          <a:latin typeface="Gotham Book" panose="02000604040000020004" pitchFamily="2"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7.sv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image" Target="../media/image11.png"/><Relationship Id="rId5" Type="http://schemas.openxmlformats.org/officeDocument/2006/relationships/image" Target="../media/image10.svg"/><Relationship Id="rId4" Type="http://schemas.openxmlformats.org/officeDocument/2006/relationships/image" Target="../media/image9.png"/></Relationships>
</file>

<file path=ppt/slides/_rels/slide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8" Type="http://schemas.openxmlformats.org/officeDocument/2006/relationships/image" Target="../media/image18.svg"/><Relationship Id="rId3" Type="http://schemas.openxmlformats.org/officeDocument/2006/relationships/image" Target="../media/image13.png"/><Relationship Id="rId7" Type="http://schemas.openxmlformats.org/officeDocument/2006/relationships/image" Target="../media/image17.png"/><Relationship Id="rId2" Type="http://schemas.openxmlformats.org/officeDocument/2006/relationships/notesSlide" Target="../notesSlides/notesSlide4.xml"/><Relationship Id="rId1" Type="http://schemas.openxmlformats.org/officeDocument/2006/relationships/slideLayout" Target="../slideLayouts/slideLayout3.xml"/><Relationship Id="rId6" Type="http://schemas.openxmlformats.org/officeDocument/2006/relationships/image" Target="../media/image16.svg"/><Relationship Id="rId5" Type="http://schemas.openxmlformats.org/officeDocument/2006/relationships/image" Target="../media/image15.png"/><Relationship Id="rId4" Type="http://schemas.openxmlformats.org/officeDocument/2006/relationships/image" Target="../media/image14.svg"/></Relationships>
</file>

<file path=ppt/slides/_rels/slide6.xml.rels><?xml version="1.0" encoding="UTF-8" standalone="yes"?>
<Relationships xmlns="http://schemas.openxmlformats.org/package/2006/relationships"><Relationship Id="rId8" Type="http://schemas.openxmlformats.org/officeDocument/2006/relationships/image" Target="../media/image24.svg"/><Relationship Id="rId3" Type="http://schemas.openxmlformats.org/officeDocument/2006/relationships/image" Target="../media/image19.png"/><Relationship Id="rId7" Type="http://schemas.openxmlformats.org/officeDocument/2006/relationships/image" Target="../media/image23.png"/><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image" Target="../media/image22.svg"/><Relationship Id="rId5" Type="http://schemas.openxmlformats.org/officeDocument/2006/relationships/image" Target="../media/image21.png"/><Relationship Id="rId4" Type="http://schemas.openxmlformats.org/officeDocument/2006/relationships/image" Target="../media/image20.svg"/></Relationships>
</file>

<file path=ppt/slides/_rels/slide7.xml.rels><?xml version="1.0" encoding="UTF-8" standalone="yes"?>
<Relationships xmlns="http://schemas.openxmlformats.org/package/2006/relationships"><Relationship Id="rId8" Type="http://schemas.openxmlformats.org/officeDocument/2006/relationships/image" Target="../media/image30.svg"/><Relationship Id="rId3" Type="http://schemas.openxmlformats.org/officeDocument/2006/relationships/image" Target="../media/image25.png"/><Relationship Id="rId7" Type="http://schemas.openxmlformats.org/officeDocument/2006/relationships/image" Target="../media/image29.png"/><Relationship Id="rId2" Type="http://schemas.openxmlformats.org/officeDocument/2006/relationships/notesSlide" Target="../notesSlides/notesSlide6.xml"/><Relationship Id="rId1" Type="http://schemas.openxmlformats.org/officeDocument/2006/relationships/slideLayout" Target="../slideLayouts/slideLayout3.xml"/><Relationship Id="rId6" Type="http://schemas.openxmlformats.org/officeDocument/2006/relationships/image" Target="../media/image28.svg"/><Relationship Id="rId5" Type="http://schemas.openxmlformats.org/officeDocument/2006/relationships/image" Target="../media/image27.png"/><Relationship Id="rId4" Type="http://schemas.openxmlformats.org/officeDocument/2006/relationships/image" Target="../media/image26.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D4772-4CE3-2C4E-B995-E92BE258F391}"/>
              </a:ext>
            </a:extLst>
          </p:cNvPr>
          <p:cNvSpPr>
            <a:spLocks noGrp="1"/>
          </p:cNvSpPr>
          <p:nvPr>
            <p:ph type="ctrTitle"/>
          </p:nvPr>
        </p:nvSpPr>
        <p:spPr/>
        <p:txBody>
          <a:bodyPr>
            <a:normAutofit fontScale="90000"/>
          </a:bodyPr>
          <a:lstStyle/>
          <a:p>
            <a:r>
              <a:rPr lang="en-US" b="1" dirty="0"/>
              <a:t>2024 Republican National Convention</a:t>
            </a:r>
          </a:p>
        </p:txBody>
      </p:sp>
      <p:sp>
        <p:nvSpPr>
          <p:cNvPr id="3" name="Subtitle 2">
            <a:extLst>
              <a:ext uri="{FF2B5EF4-FFF2-40B4-BE49-F238E27FC236}">
                <a16:creationId xmlns:a16="http://schemas.microsoft.com/office/drawing/2014/main" id="{389BB43A-3988-7149-BCB2-90D9F209225A}"/>
              </a:ext>
            </a:extLst>
          </p:cNvPr>
          <p:cNvSpPr>
            <a:spLocks noGrp="1"/>
          </p:cNvSpPr>
          <p:nvPr>
            <p:ph type="subTitle" idx="1"/>
          </p:nvPr>
        </p:nvSpPr>
        <p:spPr/>
        <p:txBody>
          <a:bodyPr>
            <a:noAutofit/>
          </a:bodyPr>
          <a:lstStyle/>
          <a:p>
            <a:r>
              <a:rPr lang="en-US" b="1" dirty="0">
                <a:solidFill>
                  <a:schemeClr val="accent1">
                    <a:lumMod val="75000"/>
                  </a:schemeClr>
                </a:solidFill>
              </a:rPr>
              <a:t>Major moments, ongoing issues, and news from the RNC in Milwaukee </a:t>
            </a:r>
          </a:p>
          <a:p>
            <a:r>
              <a:rPr lang="en-US" sz="1200" b="1" dirty="0"/>
              <a:t>July 19, 2024</a:t>
            </a:r>
          </a:p>
        </p:txBody>
      </p:sp>
      <p:sp>
        <p:nvSpPr>
          <p:cNvPr id="9" name="Title 1">
            <a:extLst>
              <a:ext uri="{FF2B5EF4-FFF2-40B4-BE49-F238E27FC236}">
                <a16:creationId xmlns:a16="http://schemas.microsoft.com/office/drawing/2014/main" id="{41AB7686-E3DB-374D-8766-4E93D3F8D289}"/>
              </a:ext>
            </a:extLst>
          </p:cNvPr>
          <p:cNvSpPr txBox="1">
            <a:spLocks/>
          </p:cNvSpPr>
          <p:nvPr/>
        </p:nvSpPr>
        <p:spPr>
          <a:xfrm>
            <a:off x="7629833" y="6050734"/>
            <a:ext cx="2752640" cy="533207"/>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4000" kern="1200">
                <a:solidFill>
                  <a:schemeClr val="tx1"/>
                </a:solidFill>
                <a:latin typeface="+mj-lt"/>
                <a:ea typeface="+mj-ea"/>
                <a:cs typeface="+mj-cs"/>
              </a:defRPr>
            </a:lvl1pPr>
          </a:lstStyle>
          <a:p>
            <a:pPr marL="0" marR="0" lvl="0" indent="0" algn="r" defTabSz="914400" rtl="0" eaLnBrk="1" fontAlgn="auto" latinLnBrk="0" hangingPunct="1">
              <a:lnSpc>
                <a:spcPct val="120000"/>
              </a:lnSpc>
              <a:spcBef>
                <a:spcPct val="0"/>
              </a:spcBef>
              <a:spcAft>
                <a:spcPts val="0"/>
              </a:spcAft>
              <a:buClrTx/>
              <a:buSzTx/>
              <a:buFontTx/>
              <a:buNone/>
              <a:tabLst/>
              <a:defRPr/>
            </a:pPr>
            <a:r>
              <a:rPr kumimoji="0" lang="en-US" sz="800" b="1" i="0" u="none" strike="noStrike" kern="1200" cap="none" spc="140" normalizeH="0" baseline="0" noProof="0" dirty="0">
                <a:ln>
                  <a:noFill/>
                </a:ln>
                <a:solidFill>
                  <a:schemeClr val="accent1">
                    <a:lumMod val="50000"/>
                  </a:schemeClr>
                </a:solidFill>
                <a:effectLst/>
                <a:uLnTx/>
                <a:uFillTx/>
                <a:latin typeface="+mn-lt"/>
                <a:ea typeface="+mj-ea"/>
                <a:cs typeface="+mj-cs"/>
              </a:rPr>
              <a:t>PRODUCER</a:t>
            </a:r>
            <a:endParaRPr kumimoji="0" lang="en-US" sz="1200" b="1" i="0" u="none" strike="noStrike" kern="1200" cap="none" spc="140" normalizeH="0" baseline="0" noProof="0" dirty="0">
              <a:ln>
                <a:noFill/>
              </a:ln>
              <a:solidFill>
                <a:schemeClr val="accent1">
                  <a:lumMod val="50000"/>
                </a:schemeClr>
              </a:solidFill>
              <a:effectLst/>
              <a:uLnTx/>
              <a:uFillTx/>
              <a:latin typeface="+mn-lt"/>
              <a:ea typeface="+mj-ea"/>
              <a:cs typeface="+mj-cs"/>
            </a:endParaRPr>
          </a:p>
          <a:p>
            <a:pPr marL="0" marR="0" lvl="0" indent="0" algn="r" defTabSz="914400" rtl="0" eaLnBrk="1" fontAlgn="auto" latinLnBrk="0" hangingPunct="1">
              <a:lnSpc>
                <a:spcPct val="120000"/>
              </a:lnSpc>
              <a:spcBef>
                <a:spcPct val="0"/>
              </a:spcBef>
              <a:spcAft>
                <a:spcPts val="0"/>
              </a:spcAft>
              <a:buClrTx/>
              <a:buSzTx/>
              <a:buFontTx/>
              <a:buNone/>
              <a:tabLst/>
              <a:defRPr/>
            </a:pPr>
            <a:r>
              <a:rPr kumimoji="0" lang="en-US" sz="1000" b="1" i="0" u="none" strike="noStrike" kern="1200" cap="none" spc="60" normalizeH="0" baseline="0" noProof="0" dirty="0">
                <a:ln>
                  <a:noFill/>
                </a:ln>
                <a:solidFill>
                  <a:schemeClr val="accent1">
                    <a:lumMod val="75000"/>
                  </a:schemeClr>
                </a:solidFill>
                <a:effectLst/>
                <a:uLnTx/>
                <a:uFillTx/>
                <a:latin typeface="+mn-lt"/>
                <a:ea typeface="+mj-ea"/>
                <a:cs typeface="+mj-cs"/>
              </a:rPr>
              <a:t>National Journal Presentation Center</a:t>
            </a:r>
          </a:p>
        </p:txBody>
      </p:sp>
    </p:spTree>
    <p:extLst>
      <p:ext uri="{BB962C8B-B14F-4D97-AF65-F5344CB8AC3E}">
        <p14:creationId xmlns:p14="http://schemas.microsoft.com/office/powerpoint/2010/main" val="22225529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7BB4D23-ECA0-D9B5-0304-2552D263A54F}"/>
              </a:ext>
            </a:extLst>
          </p:cNvPr>
          <p:cNvSpPr>
            <a:spLocks noGrp="1"/>
          </p:cNvSpPr>
          <p:nvPr>
            <p:ph type="title"/>
          </p:nvPr>
        </p:nvSpPr>
        <p:spPr/>
        <p:txBody>
          <a:bodyPr/>
          <a:lstStyle/>
          <a:p>
            <a:r>
              <a:rPr lang="en-US" dirty="0"/>
              <a:t>RNC recap: Monday, July 15</a:t>
            </a:r>
          </a:p>
        </p:txBody>
      </p:sp>
      <p:sp>
        <p:nvSpPr>
          <p:cNvPr id="7" name="TextBox 6">
            <a:extLst>
              <a:ext uri="{FF2B5EF4-FFF2-40B4-BE49-F238E27FC236}">
                <a16:creationId xmlns:a16="http://schemas.microsoft.com/office/drawing/2014/main" id="{F8C63024-2CEB-81EA-E6D9-3B2F597DC039}"/>
              </a:ext>
            </a:extLst>
          </p:cNvPr>
          <p:cNvSpPr txBox="1"/>
          <p:nvPr/>
        </p:nvSpPr>
        <p:spPr>
          <a:xfrm>
            <a:off x="2160991" y="6224623"/>
            <a:ext cx="6174556" cy="200055"/>
          </a:xfrm>
          <a:prstGeom prst="rect">
            <a:avLst/>
          </a:prstGeom>
          <a:noFill/>
        </p:spPr>
        <p:txBody>
          <a:bodyPr wrap="square" rtlCol="0" anchor="b">
            <a:noAutofit/>
          </a:bodyPr>
          <a:lstStyle/>
          <a:p>
            <a:r>
              <a:rPr lang="en-US" sz="700" spc="200" dirty="0">
                <a:solidFill>
                  <a:schemeClr val="bg2">
                    <a:lumMod val="50000"/>
                  </a:schemeClr>
                </a:solidFill>
              </a:rPr>
              <a:t>SOURCE</a:t>
            </a:r>
            <a:r>
              <a:rPr lang="en-US" sz="700" spc="200" dirty="0">
                <a:solidFill>
                  <a:schemeClr val="accent2"/>
                </a:solidFill>
              </a:rPr>
              <a:t> </a:t>
            </a:r>
            <a:r>
              <a:rPr lang="en-US" sz="700" dirty="0">
                <a:solidFill>
                  <a:schemeClr val="bg2">
                    <a:lumMod val="75000"/>
                  </a:schemeClr>
                </a:solidFill>
              </a:rPr>
              <a:t>AP News, Politico, CBS, NBC, NY Times.</a:t>
            </a:r>
          </a:p>
        </p:txBody>
      </p:sp>
      <p:sp>
        <p:nvSpPr>
          <p:cNvPr id="8" name="TextBox 7">
            <a:extLst>
              <a:ext uri="{FF2B5EF4-FFF2-40B4-BE49-F238E27FC236}">
                <a16:creationId xmlns:a16="http://schemas.microsoft.com/office/drawing/2014/main" id="{C3B41833-9E55-8025-857D-9DBB4558BEBF}"/>
              </a:ext>
            </a:extLst>
          </p:cNvPr>
          <p:cNvSpPr txBox="1"/>
          <p:nvPr/>
        </p:nvSpPr>
        <p:spPr>
          <a:xfrm>
            <a:off x="2160989" y="6345589"/>
            <a:ext cx="2685329" cy="200055"/>
          </a:xfrm>
          <a:prstGeom prst="rect">
            <a:avLst/>
          </a:prstGeom>
          <a:noFill/>
        </p:spPr>
        <p:txBody>
          <a:bodyPr wrap="square" rtlCol="0">
            <a:spAutoFit/>
          </a:bodyPr>
          <a:lstStyle/>
          <a:p>
            <a:pPr defTabSz="457200"/>
            <a:r>
              <a:rPr lang="en-US" sz="700" spc="200" dirty="0">
                <a:solidFill>
                  <a:schemeClr val="accent1"/>
                </a:solidFill>
              </a:rPr>
              <a:t>PRESENTATION CENTER </a:t>
            </a:r>
            <a:r>
              <a:rPr lang="en-US" sz="700" dirty="0">
                <a:solidFill>
                  <a:schemeClr val="bg2">
                    <a:lumMod val="75000"/>
                  </a:schemeClr>
                </a:solidFill>
              </a:rPr>
              <a:t>7/16/24</a:t>
            </a:r>
          </a:p>
        </p:txBody>
      </p:sp>
      <p:sp>
        <p:nvSpPr>
          <p:cNvPr id="9" name="Rounded Rectangle 44">
            <a:extLst>
              <a:ext uri="{FF2B5EF4-FFF2-40B4-BE49-F238E27FC236}">
                <a16:creationId xmlns:a16="http://schemas.microsoft.com/office/drawing/2014/main" id="{B5BC03C5-A537-3C24-A0A1-7C967BA40B96}"/>
              </a:ext>
            </a:extLst>
          </p:cNvPr>
          <p:cNvSpPr/>
          <p:nvPr/>
        </p:nvSpPr>
        <p:spPr>
          <a:xfrm>
            <a:off x="4970388" y="1664721"/>
            <a:ext cx="2377440" cy="4297680"/>
          </a:xfrm>
          <a:prstGeom prst="roundRect">
            <a:avLst>
              <a:gd name="adj" fmla="val 4926"/>
            </a:avLst>
          </a:prstGeom>
          <a:noFill/>
          <a:ln w="285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tIns="1005840" rIns="91440" bIns="0" rtlCol="0" anchor="t"/>
          <a:lstStyle/>
          <a:p>
            <a:pPr marL="0" lvl="1" algn="ctr">
              <a:spcAft>
                <a:spcPts val="600"/>
              </a:spcAft>
              <a:defRPr/>
            </a:pPr>
            <a:r>
              <a:rPr lang="en-US" sz="1200" b="1" dirty="0">
                <a:solidFill>
                  <a:schemeClr val="accent1">
                    <a:lumMod val="75000"/>
                  </a:schemeClr>
                </a:solidFill>
                <a:ea typeface="MS PGothic" panose="020B0600070205080204" pitchFamily="34" charset="-128"/>
                <a:cs typeface="Georgia"/>
              </a:rPr>
              <a:t>TRUMP/VANCE TICKET OFFICIAL</a:t>
            </a:r>
          </a:p>
          <a:p>
            <a:pPr marL="171450" lvl="1" indent="-171450">
              <a:spcAft>
                <a:spcPts val="300"/>
              </a:spcAft>
              <a:buFont typeface="Arial" panose="020B0604020202020204" pitchFamily="34" charset="0"/>
              <a:buChar char="•"/>
              <a:defRPr/>
            </a:pPr>
            <a:r>
              <a:rPr lang="en-US" sz="1100" dirty="0">
                <a:solidFill>
                  <a:schemeClr val="tx1"/>
                </a:solidFill>
                <a:ea typeface="MS PGothic" panose="020B0600070205080204" pitchFamily="34" charset="-128"/>
                <a:cs typeface="Georgia"/>
              </a:rPr>
              <a:t>Speaker of the House Mike Johnson (R-LA-02) declared Trump the Republican nominee after winning a majority of delegates</a:t>
            </a:r>
          </a:p>
          <a:p>
            <a:pPr marL="171450" lvl="1" indent="-171450">
              <a:spcAft>
                <a:spcPts val="300"/>
              </a:spcAft>
              <a:buFont typeface="Arial" panose="020B0604020202020204" pitchFamily="34" charset="0"/>
              <a:buChar char="•"/>
              <a:defRPr/>
            </a:pPr>
            <a:r>
              <a:rPr lang="en-US" sz="1100" dirty="0">
                <a:solidFill>
                  <a:schemeClr val="tx1"/>
                </a:solidFill>
                <a:ea typeface="MS PGothic" panose="020B0600070205080204" pitchFamily="34" charset="-128"/>
                <a:cs typeface="Georgia"/>
              </a:rPr>
              <a:t>Trump unveiled Sen. J.D. Vance (R-OH) as his VP pick on the social media app Truth Social during the convention</a:t>
            </a:r>
          </a:p>
          <a:p>
            <a:pPr marL="171450" lvl="1" indent="-171450">
              <a:spcAft>
                <a:spcPts val="300"/>
              </a:spcAft>
              <a:buFont typeface="Arial" panose="020B0604020202020204" pitchFamily="34" charset="0"/>
              <a:buChar char="•"/>
              <a:defRPr/>
            </a:pPr>
            <a:r>
              <a:rPr lang="en-US" sz="1100" dirty="0">
                <a:solidFill>
                  <a:schemeClr val="tx1"/>
                </a:solidFill>
                <a:ea typeface="MS PGothic" panose="020B0600070205080204" pitchFamily="34" charset="-128"/>
                <a:cs typeface="Georgia"/>
              </a:rPr>
              <a:t>Vance’s support for the oil and natural gas industry should help Trump in Pennsylvania and Midwestern states</a:t>
            </a:r>
          </a:p>
        </p:txBody>
      </p:sp>
      <p:sp>
        <p:nvSpPr>
          <p:cNvPr id="10" name="Rounded Rectangle 44">
            <a:extLst>
              <a:ext uri="{FF2B5EF4-FFF2-40B4-BE49-F238E27FC236}">
                <a16:creationId xmlns:a16="http://schemas.microsoft.com/office/drawing/2014/main" id="{EA01F8D5-4746-8053-42D4-3B8D0287163D}"/>
              </a:ext>
            </a:extLst>
          </p:cNvPr>
          <p:cNvSpPr/>
          <p:nvPr/>
        </p:nvSpPr>
        <p:spPr>
          <a:xfrm>
            <a:off x="7451575" y="1664721"/>
            <a:ext cx="2377440" cy="4297680"/>
          </a:xfrm>
          <a:prstGeom prst="roundRect">
            <a:avLst>
              <a:gd name="adj" fmla="val 4926"/>
            </a:avLst>
          </a:prstGeom>
          <a:noFill/>
          <a:ln w="285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tIns="1005840" rIns="91440" bIns="0" rtlCol="0" anchor="t"/>
          <a:lstStyle/>
          <a:p>
            <a:pPr marL="0" lvl="1" algn="ctr">
              <a:spcAft>
                <a:spcPts val="600"/>
              </a:spcAft>
              <a:defRPr/>
            </a:pPr>
            <a:r>
              <a:rPr lang="en-US" sz="1200" b="1" dirty="0">
                <a:solidFill>
                  <a:schemeClr val="accent1">
                    <a:lumMod val="75000"/>
                  </a:schemeClr>
                </a:solidFill>
                <a:ea typeface="MS PGothic" panose="020B0600070205080204" pitchFamily="34" charset="-128"/>
                <a:cs typeface="Georgia"/>
              </a:rPr>
              <a:t>GOP LOOKS TO BREAK DEM COALITION</a:t>
            </a:r>
          </a:p>
          <a:p>
            <a:pPr marL="171450" lvl="1" indent="-171450">
              <a:spcAft>
                <a:spcPts val="300"/>
              </a:spcAft>
              <a:buFont typeface="Arial" panose="020B0604020202020204" pitchFamily="34" charset="0"/>
              <a:buChar char="•"/>
              <a:defRPr/>
            </a:pPr>
            <a:r>
              <a:rPr lang="en-US" sz="1100" dirty="0">
                <a:solidFill>
                  <a:schemeClr val="tx1"/>
                </a:solidFill>
                <a:ea typeface="MS PGothic" panose="020B0600070205080204" pitchFamily="34" charset="-128"/>
                <a:cs typeface="Georgia"/>
              </a:rPr>
              <a:t>Speeches were notably given by individuals hailing from key Democratic voting blocs</a:t>
            </a:r>
          </a:p>
          <a:p>
            <a:pPr marL="171450" lvl="1" indent="-171450">
              <a:spcAft>
                <a:spcPts val="300"/>
              </a:spcAft>
              <a:buFont typeface="Arial" panose="020B0604020202020204" pitchFamily="34" charset="0"/>
              <a:buChar char="•"/>
              <a:defRPr/>
            </a:pPr>
            <a:r>
              <a:rPr lang="en-US" sz="1100" dirty="0">
                <a:solidFill>
                  <a:schemeClr val="tx1"/>
                </a:solidFill>
                <a:ea typeface="MS PGothic" panose="020B0600070205080204" pitchFamily="34" charset="-128"/>
                <a:cs typeface="Georgia"/>
              </a:rPr>
              <a:t>A series of Black male speakers led off early sessions, including Lt. Gov. Mark Robinson (R-NC), Rep. Wesley Hunt (R-TX-38), and Rep. John James (R-MI-10)</a:t>
            </a:r>
          </a:p>
          <a:p>
            <a:pPr marL="171450" lvl="1" indent="-171450">
              <a:spcAft>
                <a:spcPts val="300"/>
              </a:spcAft>
              <a:buFont typeface="Arial" panose="020B0604020202020204" pitchFamily="34" charset="0"/>
              <a:buChar char="•"/>
              <a:defRPr/>
            </a:pPr>
            <a:r>
              <a:rPr lang="en-US" sz="1100" dirty="0">
                <a:solidFill>
                  <a:schemeClr val="tx1"/>
                </a:solidFill>
                <a:ea typeface="MS PGothic" panose="020B0600070205080204" pitchFamily="34" charset="-128"/>
                <a:cs typeface="Georgia"/>
              </a:rPr>
              <a:t>The closing speech was delivered by the president of Teamsters – a key union front that has traditionally backed Democrats</a:t>
            </a:r>
            <a:endParaRPr lang="en-US" sz="1000" dirty="0">
              <a:solidFill>
                <a:schemeClr val="tx1"/>
              </a:solidFill>
              <a:ea typeface="MS PGothic" panose="020B0600070205080204" pitchFamily="34" charset="-128"/>
              <a:cs typeface="Georgia"/>
            </a:endParaRPr>
          </a:p>
        </p:txBody>
      </p:sp>
      <p:sp>
        <p:nvSpPr>
          <p:cNvPr id="19" name="Rounded Rectangle 44">
            <a:extLst>
              <a:ext uri="{FF2B5EF4-FFF2-40B4-BE49-F238E27FC236}">
                <a16:creationId xmlns:a16="http://schemas.microsoft.com/office/drawing/2014/main" id="{B7D42248-4FAD-7219-71FA-21F23B96CF8A}"/>
              </a:ext>
            </a:extLst>
          </p:cNvPr>
          <p:cNvSpPr/>
          <p:nvPr/>
        </p:nvSpPr>
        <p:spPr>
          <a:xfrm>
            <a:off x="2489201" y="1664721"/>
            <a:ext cx="2377440" cy="4297680"/>
          </a:xfrm>
          <a:prstGeom prst="roundRect">
            <a:avLst>
              <a:gd name="adj" fmla="val 4926"/>
            </a:avLst>
          </a:prstGeom>
          <a:noFill/>
          <a:ln w="285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tIns="1005840" rIns="91440" bIns="0" rtlCol="0" anchor="t"/>
          <a:lstStyle/>
          <a:p>
            <a:pPr marL="0" lvl="1" algn="ctr">
              <a:spcAft>
                <a:spcPts val="600"/>
              </a:spcAft>
              <a:defRPr/>
            </a:pPr>
            <a:r>
              <a:rPr lang="en-US" sz="1200" b="1" dirty="0">
                <a:solidFill>
                  <a:schemeClr val="accent1">
                    <a:lumMod val="75000"/>
                  </a:schemeClr>
                </a:solidFill>
                <a:ea typeface="MS PGothic" panose="020B0600070205080204" pitchFamily="34" charset="-128"/>
                <a:cs typeface="Georgia"/>
              </a:rPr>
              <a:t>TRUMP ATTENDS RNC</a:t>
            </a:r>
          </a:p>
          <a:p>
            <a:pPr marL="171450" lvl="1" indent="-171450">
              <a:spcAft>
                <a:spcPts val="300"/>
              </a:spcAft>
              <a:buFont typeface="Arial" panose="020B0604020202020204" pitchFamily="34" charset="0"/>
              <a:buChar char="•"/>
              <a:defRPr/>
            </a:pPr>
            <a:r>
              <a:rPr lang="en-US" sz="1100" dirty="0">
                <a:solidFill>
                  <a:schemeClr val="tx1"/>
                </a:solidFill>
                <a:ea typeface="MS PGothic" panose="020B0600070205080204" pitchFamily="34" charset="-128"/>
                <a:cs typeface="Georgia"/>
              </a:rPr>
              <a:t>Former President Trump entered with a bandage in his ear after the assassination attempt 48 hours prior</a:t>
            </a:r>
          </a:p>
          <a:p>
            <a:pPr marL="171450" lvl="1" indent="-171450">
              <a:spcAft>
                <a:spcPts val="300"/>
              </a:spcAft>
              <a:buFont typeface="Arial" panose="020B0604020202020204" pitchFamily="34" charset="0"/>
              <a:buChar char="•"/>
              <a:defRPr/>
            </a:pPr>
            <a:r>
              <a:rPr lang="en-US" sz="1100" dirty="0">
                <a:solidFill>
                  <a:schemeClr val="tx1"/>
                </a:solidFill>
                <a:ea typeface="MS PGothic" panose="020B0600070205080204" pitchFamily="34" charset="-128"/>
                <a:cs typeface="Georgia"/>
              </a:rPr>
              <a:t>He received ‘raucous’ applause upon entering the arena, visibly emotional after the cheers</a:t>
            </a:r>
          </a:p>
          <a:p>
            <a:pPr marL="171450" lvl="1" indent="-171450">
              <a:spcAft>
                <a:spcPts val="300"/>
              </a:spcAft>
              <a:buFont typeface="Arial" panose="020B0604020202020204" pitchFamily="34" charset="0"/>
              <a:buChar char="•"/>
              <a:defRPr/>
            </a:pPr>
            <a:r>
              <a:rPr lang="en-US" sz="1100" dirty="0">
                <a:solidFill>
                  <a:schemeClr val="tx1"/>
                </a:solidFill>
                <a:ea typeface="MS PGothic" panose="020B0600070205080204" pitchFamily="34" charset="-128"/>
                <a:cs typeface="Georgia"/>
              </a:rPr>
              <a:t>Speakers referenced the failed assassination attempt on Trump; Rep. Greene said “I thank God that His hand was on…Trump”</a:t>
            </a:r>
          </a:p>
          <a:p>
            <a:pPr marL="171450" lvl="1" indent="-171450">
              <a:spcAft>
                <a:spcPts val="300"/>
              </a:spcAft>
              <a:buFont typeface="Arial" panose="020B0604020202020204" pitchFamily="34" charset="0"/>
              <a:buChar char="•"/>
              <a:defRPr/>
            </a:pPr>
            <a:r>
              <a:rPr lang="en-US" sz="1100" dirty="0">
                <a:solidFill>
                  <a:schemeClr val="tx1"/>
                </a:solidFill>
                <a:ea typeface="MS PGothic" panose="020B0600070205080204" pitchFamily="34" charset="-128"/>
                <a:cs typeface="Georgia"/>
              </a:rPr>
              <a:t>Although he did not speak, </a:t>
            </a:r>
            <a:r>
              <a:rPr lang="en-US" sz="1100" b="1" dirty="0">
                <a:solidFill>
                  <a:schemeClr val="tx1"/>
                </a:solidFill>
                <a:ea typeface="MS PGothic" panose="020B0600070205080204" pitchFamily="34" charset="-128"/>
                <a:cs typeface="Georgia"/>
              </a:rPr>
              <a:t>he is scheduled to deliver a nomination acceptance speech on Thursday</a:t>
            </a:r>
          </a:p>
          <a:p>
            <a:pPr marL="0" lvl="1">
              <a:spcAft>
                <a:spcPts val="600"/>
              </a:spcAft>
              <a:defRPr/>
            </a:pPr>
            <a:endParaRPr lang="en-US" sz="1000" dirty="0">
              <a:solidFill>
                <a:schemeClr val="tx1"/>
              </a:solidFill>
              <a:ea typeface="MS PGothic" panose="020B0600070205080204" pitchFamily="34" charset="-128"/>
              <a:cs typeface="Georgia"/>
            </a:endParaRPr>
          </a:p>
        </p:txBody>
      </p:sp>
      <p:sp>
        <p:nvSpPr>
          <p:cNvPr id="20" name="Oval 19">
            <a:extLst>
              <a:ext uri="{FF2B5EF4-FFF2-40B4-BE49-F238E27FC236}">
                <a16:creationId xmlns:a16="http://schemas.microsoft.com/office/drawing/2014/main" id="{200326A7-16AE-ECF1-47B1-7EA52DFD825C}"/>
              </a:ext>
            </a:extLst>
          </p:cNvPr>
          <p:cNvSpPr/>
          <p:nvPr/>
        </p:nvSpPr>
        <p:spPr>
          <a:xfrm>
            <a:off x="8238650" y="1829128"/>
            <a:ext cx="803290" cy="803290"/>
          </a:xfrm>
          <a:prstGeom prst="ellipse">
            <a:avLst/>
          </a:prstGeom>
          <a:solidFill>
            <a:schemeClr val="accent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Oval 20">
            <a:extLst>
              <a:ext uri="{FF2B5EF4-FFF2-40B4-BE49-F238E27FC236}">
                <a16:creationId xmlns:a16="http://schemas.microsoft.com/office/drawing/2014/main" id="{9ACB1576-5914-0A2E-7CFC-5EC8515AF5D7}"/>
              </a:ext>
            </a:extLst>
          </p:cNvPr>
          <p:cNvSpPr/>
          <p:nvPr/>
        </p:nvSpPr>
        <p:spPr>
          <a:xfrm>
            <a:off x="3276276" y="1829128"/>
            <a:ext cx="803290" cy="803290"/>
          </a:xfrm>
          <a:prstGeom prst="ellipse">
            <a:avLst/>
          </a:prstGeom>
          <a:solidFill>
            <a:schemeClr val="accent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Oval 21">
            <a:extLst>
              <a:ext uri="{FF2B5EF4-FFF2-40B4-BE49-F238E27FC236}">
                <a16:creationId xmlns:a16="http://schemas.microsoft.com/office/drawing/2014/main" id="{1DFF5093-29E6-CB1E-F11E-E7FC9A7DF1E7}"/>
              </a:ext>
            </a:extLst>
          </p:cNvPr>
          <p:cNvSpPr/>
          <p:nvPr/>
        </p:nvSpPr>
        <p:spPr>
          <a:xfrm>
            <a:off x="5757463" y="1829128"/>
            <a:ext cx="803290" cy="803290"/>
          </a:xfrm>
          <a:prstGeom prst="ellipse">
            <a:avLst/>
          </a:prstGeom>
          <a:solidFill>
            <a:schemeClr val="accent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3" name="Graphic 22">
            <a:extLst>
              <a:ext uri="{FF2B5EF4-FFF2-40B4-BE49-F238E27FC236}">
                <a16:creationId xmlns:a16="http://schemas.microsoft.com/office/drawing/2014/main" id="{0D7E9AC4-B461-FB6D-B5E3-45CF15D873D6}"/>
              </a:ext>
            </a:extLst>
          </p:cNvPr>
          <p:cNvPicPr>
            <a:picLocks/>
          </p:cNvPicPr>
          <p:nvPr/>
        </p:nvPicPr>
        <p:blipFill>
          <a:blip r:embed="rId3">
            <a:extLst>
              <a:ext uri="{96DAC541-7B7A-43D3-8B79-37D633B846F1}">
                <asvg:svgBlip xmlns:asvg="http://schemas.microsoft.com/office/drawing/2016/SVG/main" r:embed="rId4"/>
              </a:ext>
            </a:extLst>
          </a:blip>
          <a:stretch>
            <a:fillRect/>
          </a:stretch>
        </p:blipFill>
        <p:spPr>
          <a:xfrm>
            <a:off x="3380741" y="1933593"/>
            <a:ext cx="594360" cy="594360"/>
          </a:xfrm>
          <a:prstGeom prst="rect">
            <a:avLst/>
          </a:prstGeom>
        </p:spPr>
      </p:pic>
      <p:pic>
        <p:nvPicPr>
          <p:cNvPr id="24" name="Graphic 23">
            <a:extLst>
              <a:ext uri="{FF2B5EF4-FFF2-40B4-BE49-F238E27FC236}">
                <a16:creationId xmlns:a16="http://schemas.microsoft.com/office/drawing/2014/main" id="{9A5CE2C4-3350-1AE4-A192-B7BF87D871A8}"/>
              </a:ext>
            </a:extLst>
          </p:cNvPr>
          <p:cNvPicPr>
            <a:picLocks/>
          </p:cNvPicPr>
          <p:nvPr/>
        </p:nvPicPr>
        <p:blipFill>
          <a:blip r:embed="rId5">
            <a:extLst>
              <a:ext uri="{96DAC541-7B7A-43D3-8B79-37D633B846F1}">
                <asvg:svgBlip xmlns:asvg="http://schemas.microsoft.com/office/drawing/2016/SVG/main" r:embed="rId6"/>
              </a:ext>
            </a:extLst>
          </a:blip>
          <a:stretch>
            <a:fillRect/>
          </a:stretch>
        </p:blipFill>
        <p:spPr>
          <a:xfrm>
            <a:off x="8320255" y="1910733"/>
            <a:ext cx="640080" cy="640080"/>
          </a:xfrm>
          <a:prstGeom prst="rect">
            <a:avLst/>
          </a:prstGeom>
        </p:spPr>
      </p:pic>
      <p:pic>
        <p:nvPicPr>
          <p:cNvPr id="25" name="Graphic 24">
            <a:extLst>
              <a:ext uri="{FF2B5EF4-FFF2-40B4-BE49-F238E27FC236}">
                <a16:creationId xmlns:a16="http://schemas.microsoft.com/office/drawing/2014/main" id="{B1928B2E-D330-4588-CD1B-BF15EA09B924}"/>
              </a:ext>
            </a:extLst>
          </p:cNvPr>
          <p:cNvPicPr>
            <a:picLocks/>
          </p:cNvPicPr>
          <p:nvPr/>
        </p:nvPicPr>
        <p:blipFill>
          <a:blip r:embed="rId7">
            <a:extLst>
              <a:ext uri="{96DAC541-7B7A-43D3-8B79-37D633B846F1}">
                <asvg:svgBlip xmlns:asvg="http://schemas.microsoft.com/office/drawing/2016/SVG/main" r:embed="rId8"/>
              </a:ext>
            </a:extLst>
          </a:blip>
          <a:stretch>
            <a:fillRect/>
          </a:stretch>
        </p:blipFill>
        <p:spPr>
          <a:xfrm>
            <a:off x="5818306" y="1910733"/>
            <a:ext cx="681604" cy="640080"/>
          </a:xfrm>
          <a:prstGeom prst="rect">
            <a:avLst/>
          </a:prstGeom>
        </p:spPr>
      </p:pic>
    </p:spTree>
    <p:extLst>
      <p:ext uri="{BB962C8B-B14F-4D97-AF65-F5344CB8AC3E}">
        <p14:creationId xmlns:p14="http://schemas.microsoft.com/office/powerpoint/2010/main" val="32348132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A6508-A780-F388-2794-C395245D8F36}"/>
              </a:ext>
            </a:extLst>
          </p:cNvPr>
          <p:cNvSpPr>
            <a:spLocks noGrp="1"/>
          </p:cNvSpPr>
          <p:nvPr>
            <p:ph type="title"/>
          </p:nvPr>
        </p:nvSpPr>
        <p:spPr>
          <a:ln>
            <a:noFill/>
          </a:ln>
        </p:spPr>
        <p:txBody>
          <a:bodyPr/>
          <a:lstStyle/>
          <a:p>
            <a:r>
              <a:rPr lang="en-US" dirty="0"/>
              <a:t>Trump chooses Ohio Senator J.D. Vance to be his Vice President</a:t>
            </a:r>
          </a:p>
        </p:txBody>
      </p:sp>
      <p:sp>
        <p:nvSpPr>
          <p:cNvPr id="3" name="Rectangle: Rounded Corners 2">
            <a:extLst>
              <a:ext uri="{FF2B5EF4-FFF2-40B4-BE49-F238E27FC236}">
                <a16:creationId xmlns:a16="http://schemas.microsoft.com/office/drawing/2014/main" id="{5B963185-2B2E-9281-9D74-362CE405A383}"/>
              </a:ext>
            </a:extLst>
          </p:cNvPr>
          <p:cNvSpPr/>
          <p:nvPr/>
        </p:nvSpPr>
        <p:spPr>
          <a:xfrm>
            <a:off x="2532449" y="1744564"/>
            <a:ext cx="3507946" cy="2123101"/>
          </a:xfrm>
          <a:prstGeom prst="roundRect">
            <a:avLst>
              <a:gd name="adj" fmla="val 8567"/>
            </a:avLst>
          </a:prstGeom>
          <a:noFill/>
          <a:ln w="285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tIns="640080" rtlCol="0" anchor="t"/>
          <a:lstStyle/>
          <a:p>
            <a:pPr>
              <a:spcAft>
                <a:spcPts val="600"/>
              </a:spcAft>
            </a:pPr>
            <a:r>
              <a:rPr lang="en-US" sz="1000" dirty="0">
                <a:solidFill>
                  <a:schemeClr val="tx1"/>
                </a:solidFill>
              </a:rPr>
              <a:t>… I have decided that the person best suited to assume the position of Vice President of the United States is Senator J.D. Vance of the Great State of Ohio… As Vice President, J.D. will continue to fight for our Constitution, stand with our Troops, and will do everything he can to help me MAKE AMERICA GREAT AGAIN”</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US" sz="1100" b="0" i="0" u="none" strike="noStrike" kern="1200" cap="none" spc="0" normalizeH="0" baseline="0" noProof="0" dirty="0">
                <a:ln>
                  <a:noFill/>
                </a:ln>
                <a:solidFill>
                  <a:schemeClr val="accent1">
                    <a:lumMod val="75000"/>
                  </a:schemeClr>
                </a:solidFill>
                <a:effectLst/>
                <a:uLnTx/>
                <a:uFillTx/>
                <a:latin typeface="Arial" panose="020B0604020202020204"/>
                <a:ea typeface="Arial"/>
                <a:cs typeface="Arial"/>
                <a:sym typeface="Arial"/>
              </a:rPr>
              <a:t>– </a:t>
            </a:r>
            <a:r>
              <a:rPr kumimoji="0" lang="en-US" sz="1100" b="1" i="0" u="none" strike="noStrike" kern="1200" cap="none" spc="0" normalizeH="0" baseline="0" noProof="0" dirty="0">
                <a:ln>
                  <a:noFill/>
                </a:ln>
                <a:solidFill>
                  <a:schemeClr val="accent1">
                    <a:lumMod val="75000"/>
                  </a:schemeClr>
                </a:solidFill>
                <a:effectLst/>
                <a:uLnTx/>
                <a:uFillTx/>
                <a:latin typeface="Arial" panose="020B0604020202020204"/>
                <a:ea typeface="Arial"/>
                <a:cs typeface="Arial"/>
                <a:sym typeface="Arial"/>
              </a:rPr>
              <a:t>Donald Trump on Truth Social</a:t>
            </a:r>
            <a:endParaRPr lang="en-US" sz="1100" dirty="0">
              <a:solidFill>
                <a:schemeClr val="accent1">
                  <a:lumMod val="75000"/>
                </a:schemeClr>
              </a:solidFill>
            </a:endParaRPr>
          </a:p>
        </p:txBody>
      </p:sp>
      <p:pic>
        <p:nvPicPr>
          <p:cNvPr id="5" name="Picture 4">
            <a:extLst>
              <a:ext uri="{FF2B5EF4-FFF2-40B4-BE49-F238E27FC236}">
                <a16:creationId xmlns:a16="http://schemas.microsoft.com/office/drawing/2014/main" id="{BD5BFFB6-BB46-FADA-1596-308A71D5D67C}"/>
              </a:ext>
            </a:extLst>
          </p:cNvPr>
          <p:cNvPicPr>
            <a:picLocks noChangeAspect="1" noChangeArrowheads="1"/>
          </p:cNvPicPr>
          <p:nvPr/>
        </p:nvPicPr>
        <p:blipFill>
          <a:blip r:embed="rId3" cstate="print">
            <a:extLst>
              <a:ext uri="{28A0092B-C50C-407E-A947-70E740481C1C}">
                <a14:useLocalDpi xmlns:a14="http://schemas.microsoft.com/office/drawing/2010/main"/>
              </a:ext>
            </a:extLst>
          </a:blip>
          <a:srcRect/>
          <a:stretch/>
        </p:blipFill>
        <p:spPr bwMode="auto">
          <a:xfrm>
            <a:off x="5148964" y="1630253"/>
            <a:ext cx="770641" cy="770641"/>
          </a:xfrm>
          <a:prstGeom prst="ellipse">
            <a:avLst/>
          </a:prstGeom>
          <a:noFill/>
          <a:ln w="28575">
            <a:solidFill>
              <a:schemeClr val="accent1">
                <a:lumMod val="75000"/>
              </a:schemeClr>
            </a:solidFill>
          </a:ln>
          <a:extLst>
            <a:ext uri="{909E8E84-426E-40DD-AFC4-6F175D3DCCD1}">
              <a14:hiddenFill xmlns:a14="http://schemas.microsoft.com/office/drawing/2010/main">
                <a:solidFill>
                  <a:srgbClr val="FFFFFF"/>
                </a:solidFill>
              </a14:hiddenFill>
            </a:ext>
          </a:extLst>
        </p:spPr>
      </p:pic>
      <p:pic>
        <p:nvPicPr>
          <p:cNvPr id="6" name="Graphic 40" descr="Open quotation mark with solid fill">
            <a:extLst>
              <a:ext uri="{FF2B5EF4-FFF2-40B4-BE49-F238E27FC236}">
                <a16:creationId xmlns:a16="http://schemas.microsoft.com/office/drawing/2014/main" id="{650E82D1-AE06-27E0-BA74-FE970AFD56D3}"/>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489201" y="2064048"/>
            <a:ext cx="429649" cy="500695"/>
          </a:xfrm>
          <a:prstGeom prst="rect">
            <a:avLst/>
          </a:prstGeom>
        </p:spPr>
      </p:pic>
      <p:sp>
        <p:nvSpPr>
          <p:cNvPr id="11" name="Rectangle: Rounded Corners 10">
            <a:extLst>
              <a:ext uri="{FF2B5EF4-FFF2-40B4-BE49-F238E27FC236}">
                <a16:creationId xmlns:a16="http://schemas.microsoft.com/office/drawing/2014/main" id="{FA7F6501-286F-6380-4558-8F8C2F955CA7}"/>
              </a:ext>
            </a:extLst>
          </p:cNvPr>
          <p:cNvSpPr/>
          <p:nvPr/>
        </p:nvSpPr>
        <p:spPr>
          <a:xfrm>
            <a:off x="6324600" y="1744564"/>
            <a:ext cx="3504415" cy="2123101"/>
          </a:xfrm>
          <a:prstGeom prst="roundRect">
            <a:avLst>
              <a:gd name="adj" fmla="val 8567"/>
            </a:avLst>
          </a:prstGeom>
          <a:noFill/>
          <a:ln w="285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tIns="640080" rtlCol="0" anchor="t"/>
          <a:lstStyle/>
          <a:p>
            <a:pPr>
              <a:spcAft>
                <a:spcPts val="600"/>
              </a:spcAft>
            </a:pPr>
            <a:r>
              <a:rPr lang="en-US" sz="1000" dirty="0">
                <a:solidFill>
                  <a:schemeClr val="tx1"/>
                </a:solidFill>
              </a:rPr>
              <a:t>Donald Trump picked J.D. Vance as his running mate because Vance will do what Mike Pence wouldn’t do January 6: bend over backwards to enable Trump and his extreme MAGA agenda, even if it means breaking the law and no matter the harm to the American people</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US" sz="1100" b="0" i="0" u="none" strike="noStrike" kern="1200" cap="none" spc="0" normalizeH="0" baseline="0" noProof="0" dirty="0">
                <a:ln>
                  <a:noFill/>
                </a:ln>
                <a:solidFill>
                  <a:schemeClr val="accent1">
                    <a:lumMod val="75000"/>
                  </a:schemeClr>
                </a:solidFill>
                <a:effectLst/>
                <a:uLnTx/>
                <a:uFillTx/>
                <a:latin typeface="Arial" panose="020B0604020202020204"/>
                <a:ea typeface="Arial"/>
                <a:cs typeface="Arial"/>
                <a:sym typeface="Arial"/>
              </a:rPr>
              <a:t>– </a:t>
            </a:r>
            <a:r>
              <a:rPr kumimoji="0" lang="en-US" sz="1100" b="1" i="0" u="none" strike="noStrike" kern="1200" cap="none" spc="0" normalizeH="0" baseline="0" noProof="0" dirty="0">
                <a:ln>
                  <a:noFill/>
                </a:ln>
                <a:solidFill>
                  <a:schemeClr val="accent1">
                    <a:lumMod val="75000"/>
                  </a:schemeClr>
                </a:solidFill>
                <a:effectLst/>
                <a:uLnTx/>
                <a:uFillTx/>
                <a:latin typeface="Arial" panose="020B0604020202020204"/>
                <a:ea typeface="Arial"/>
                <a:cs typeface="Arial"/>
                <a:sym typeface="Arial"/>
              </a:rPr>
              <a:t>President Joe Biden’s campaign chair Jen O’Malley Dillion</a:t>
            </a:r>
            <a:endParaRPr lang="en-US" sz="1100" dirty="0">
              <a:solidFill>
                <a:schemeClr val="accent1">
                  <a:lumMod val="75000"/>
                </a:schemeClr>
              </a:solidFill>
            </a:endParaRPr>
          </a:p>
        </p:txBody>
      </p:sp>
      <p:pic>
        <p:nvPicPr>
          <p:cNvPr id="12" name="Picture 11">
            <a:extLst>
              <a:ext uri="{FF2B5EF4-FFF2-40B4-BE49-F238E27FC236}">
                <a16:creationId xmlns:a16="http://schemas.microsoft.com/office/drawing/2014/main" id="{7F8A8B32-F752-6D72-8176-4B2880B8AB8A}"/>
              </a:ext>
            </a:extLst>
          </p:cNvPr>
          <p:cNvPicPr>
            <a:picLocks noChangeAspect="1" noChangeArrowheads="1"/>
          </p:cNvPicPr>
          <p:nvPr/>
        </p:nvPicPr>
        <p:blipFill>
          <a:blip r:embed="rId6" cstate="print">
            <a:extLst>
              <a:ext uri="{28A0092B-C50C-407E-A947-70E740481C1C}">
                <a14:useLocalDpi xmlns:a14="http://schemas.microsoft.com/office/drawing/2010/main"/>
              </a:ext>
            </a:extLst>
          </a:blip>
          <a:srcRect/>
          <a:stretch/>
        </p:blipFill>
        <p:spPr bwMode="auto">
          <a:xfrm>
            <a:off x="8930145" y="1630253"/>
            <a:ext cx="770641" cy="770641"/>
          </a:xfrm>
          <a:prstGeom prst="ellipse">
            <a:avLst/>
          </a:prstGeom>
          <a:noFill/>
          <a:ln w="28575">
            <a:solidFill>
              <a:schemeClr val="accent1">
                <a:lumMod val="75000"/>
              </a:schemeClr>
            </a:solidFill>
          </a:ln>
          <a:extLst>
            <a:ext uri="{909E8E84-426E-40DD-AFC4-6F175D3DCCD1}">
              <a14:hiddenFill xmlns:a14="http://schemas.microsoft.com/office/drawing/2010/main">
                <a:solidFill>
                  <a:srgbClr val="FFFFFF"/>
                </a:solidFill>
              </a14:hiddenFill>
            </a:ext>
          </a:extLst>
        </p:spPr>
      </p:pic>
      <p:pic>
        <p:nvPicPr>
          <p:cNvPr id="13" name="Graphic 40" descr="Open quotation mark with solid fill">
            <a:extLst>
              <a:ext uri="{FF2B5EF4-FFF2-40B4-BE49-F238E27FC236}">
                <a16:creationId xmlns:a16="http://schemas.microsoft.com/office/drawing/2014/main" id="{07D44BA8-980A-7E27-5249-57469E6FA57C}"/>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6380270" y="2064048"/>
            <a:ext cx="429649" cy="500695"/>
          </a:xfrm>
          <a:prstGeom prst="rect">
            <a:avLst/>
          </a:prstGeom>
        </p:spPr>
      </p:pic>
      <p:sp>
        <p:nvSpPr>
          <p:cNvPr id="14" name="Rectangle: Rounded Corners 13">
            <a:extLst>
              <a:ext uri="{FF2B5EF4-FFF2-40B4-BE49-F238E27FC236}">
                <a16:creationId xmlns:a16="http://schemas.microsoft.com/office/drawing/2014/main" id="{69716836-4068-DB5F-B382-293DED670023}"/>
              </a:ext>
            </a:extLst>
          </p:cNvPr>
          <p:cNvSpPr/>
          <p:nvPr/>
        </p:nvSpPr>
        <p:spPr>
          <a:xfrm>
            <a:off x="2649839" y="1633110"/>
            <a:ext cx="1992418" cy="274320"/>
          </a:xfrm>
          <a:prstGeom prst="roundRect">
            <a:avLst>
              <a:gd name="adj" fmla="val 22034"/>
            </a:avLst>
          </a:prstGeom>
          <a:solidFill>
            <a:schemeClr val="accent1">
              <a:lumMod val="75000"/>
            </a:schemeClr>
          </a:solidFill>
          <a:ln w="28575">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600"/>
              </a:spcAft>
            </a:pPr>
            <a:r>
              <a:rPr lang="en-US" sz="1100" b="1" dirty="0">
                <a:solidFill>
                  <a:schemeClr val="bg1"/>
                </a:solidFill>
                <a:latin typeface="+mj-lt"/>
              </a:rPr>
              <a:t>Trump announced VP</a:t>
            </a:r>
            <a:endParaRPr lang="en-US" sz="1100" i="1" dirty="0">
              <a:solidFill>
                <a:schemeClr val="bg1"/>
              </a:solidFill>
              <a:latin typeface="+mj-lt"/>
            </a:endParaRPr>
          </a:p>
        </p:txBody>
      </p:sp>
      <p:sp>
        <p:nvSpPr>
          <p:cNvPr id="15" name="Rectangle: Rounded Corners 14">
            <a:extLst>
              <a:ext uri="{FF2B5EF4-FFF2-40B4-BE49-F238E27FC236}">
                <a16:creationId xmlns:a16="http://schemas.microsoft.com/office/drawing/2014/main" id="{897BF236-E50C-9EF4-9807-0CB791605474}"/>
              </a:ext>
            </a:extLst>
          </p:cNvPr>
          <p:cNvSpPr/>
          <p:nvPr/>
        </p:nvSpPr>
        <p:spPr>
          <a:xfrm>
            <a:off x="6429696" y="1638861"/>
            <a:ext cx="2242687" cy="274320"/>
          </a:xfrm>
          <a:prstGeom prst="roundRect">
            <a:avLst>
              <a:gd name="adj" fmla="val 22034"/>
            </a:avLst>
          </a:prstGeom>
          <a:solidFill>
            <a:schemeClr val="accent1">
              <a:lumMod val="75000"/>
            </a:schemeClr>
          </a:solidFill>
          <a:ln w="28575">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600"/>
              </a:spcAft>
            </a:pPr>
            <a:r>
              <a:rPr lang="en-US" sz="1100" b="1" dirty="0">
                <a:solidFill>
                  <a:schemeClr val="bg1"/>
                </a:solidFill>
                <a:latin typeface="+mj-lt"/>
              </a:rPr>
              <a:t>Biden campaign response</a:t>
            </a:r>
            <a:endParaRPr lang="en-US" sz="1100" i="1" dirty="0">
              <a:solidFill>
                <a:schemeClr val="bg1"/>
              </a:solidFill>
              <a:latin typeface="+mj-lt"/>
            </a:endParaRPr>
          </a:p>
        </p:txBody>
      </p:sp>
      <p:sp>
        <p:nvSpPr>
          <p:cNvPr id="16" name="Rounded Rectangle 34">
            <a:extLst>
              <a:ext uri="{FF2B5EF4-FFF2-40B4-BE49-F238E27FC236}">
                <a16:creationId xmlns:a16="http://schemas.microsoft.com/office/drawing/2014/main" id="{CCDA6479-FF24-6CAF-C9B0-5DC8FA8AECE8}"/>
              </a:ext>
            </a:extLst>
          </p:cNvPr>
          <p:cNvSpPr/>
          <p:nvPr/>
        </p:nvSpPr>
        <p:spPr>
          <a:xfrm>
            <a:off x="2486383" y="4151105"/>
            <a:ext cx="7342632" cy="1920240"/>
          </a:xfrm>
          <a:prstGeom prst="roundRect">
            <a:avLst>
              <a:gd name="adj" fmla="val 3206"/>
            </a:avLst>
          </a:prstGeom>
          <a:solidFill>
            <a:schemeClr val="accent1">
              <a:lumMod val="20000"/>
              <a:lumOff val="80000"/>
            </a:schemeClr>
          </a:solidFill>
          <a:ln w="28575">
            <a:solidFill>
              <a:schemeClr val="accent1">
                <a:lumMod val="75000"/>
              </a:schemeClr>
            </a:solidFill>
          </a:ln>
        </p:spPr>
        <p:style>
          <a:lnRef idx="2">
            <a:schemeClr val="dk1"/>
          </a:lnRef>
          <a:fillRef idx="1">
            <a:schemeClr val="lt1"/>
          </a:fillRef>
          <a:effectRef idx="0">
            <a:schemeClr val="dk1"/>
          </a:effectRef>
          <a:fontRef idx="minor">
            <a:schemeClr val="dk1"/>
          </a:fontRef>
        </p:style>
        <p:txBody>
          <a:bodyPr tIns="45720" rtlCol="0" anchor="t"/>
          <a:lstStyle/>
          <a:p>
            <a:pPr marR="0" lvl="0" algn="l" defTabSz="457200" rtl="0" eaLnBrk="1" fontAlgn="auto" latinLnBrk="0" hangingPunct="1">
              <a:lnSpc>
                <a:spcPct val="100000"/>
              </a:lnSpc>
              <a:spcAft>
                <a:spcPts val="300"/>
              </a:spcAft>
              <a:buClrTx/>
              <a:buSzTx/>
              <a:buFontTx/>
              <a:buNone/>
              <a:tabLst/>
              <a:defRPr/>
            </a:pPr>
            <a:r>
              <a:rPr kumimoji="0" lang="en-US" sz="1200" b="1" i="0" u="none" strike="noStrike" kern="1200" cap="none" spc="0" normalizeH="0" baseline="0" noProof="0" dirty="0">
                <a:ln>
                  <a:noFill/>
                </a:ln>
                <a:solidFill>
                  <a:schemeClr val="accent1">
                    <a:lumMod val="75000"/>
                  </a:schemeClr>
                </a:solidFill>
                <a:effectLst/>
                <a:uLnTx/>
                <a:uFillTx/>
                <a:ea typeface="+mn-ea"/>
                <a:cs typeface="+mn-cs"/>
              </a:rPr>
              <a:t>KEY TAKEAWAYS</a:t>
            </a:r>
          </a:p>
          <a:p>
            <a:pPr marL="171450" marR="0" lvl="0" indent="-171450" algn="l" defTabSz="457200" rtl="0" eaLnBrk="1" fontAlgn="auto" latinLnBrk="0" hangingPunct="1">
              <a:lnSpc>
                <a:spcPct val="100000"/>
              </a:lnSpc>
              <a:spcAft>
                <a:spcPts val="300"/>
              </a:spcAft>
              <a:buClrTx/>
              <a:buSzTx/>
              <a:buFont typeface="Arial" panose="020B0604020202020204" pitchFamily="34" charset="0"/>
              <a:buChar char="•"/>
              <a:tabLst/>
              <a:defRPr/>
            </a:pPr>
            <a:r>
              <a:rPr lang="en-US" sz="1100" dirty="0">
                <a:solidFill>
                  <a:schemeClr val="tx1"/>
                </a:solidFill>
              </a:rPr>
              <a:t>Elected to the Senate in 2022, Vance was a vocal critic of Donald Trump, but has become a strong supporter of his in the last four years; </a:t>
            </a:r>
            <a:r>
              <a:rPr lang="en-US" sz="1100" b="1" dirty="0">
                <a:solidFill>
                  <a:schemeClr val="tx1"/>
                </a:solidFill>
              </a:rPr>
              <a:t>the move may signal Vance as the future of the GOP party post-Trump</a:t>
            </a:r>
          </a:p>
          <a:p>
            <a:pPr marL="171450" marR="0" lvl="0" indent="-171450" algn="l" defTabSz="457200" rtl="0" eaLnBrk="1" fontAlgn="auto" latinLnBrk="0" hangingPunct="1">
              <a:lnSpc>
                <a:spcPct val="100000"/>
              </a:lnSpc>
              <a:spcAft>
                <a:spcPts val="300"/>
              </a:spcAft>
              <a:buClrTx/>
              <a:buSzTx/>
              <a:buFont typeface="Arial" panose="020B0604020202020204" pitchFamily="34" charset="0"/>
              <a:buChar char="•"/>
              <a:tabLst/>
              <a:defRPr/>
            </a:pPr>
            <a:r>
              <a:rPr lang="en-US" sz="1100" dirty="0">
                <a:solidFill>
                  <a:schemeClr val="tx1"/>
                </a:solidFill>
              </a:rPr>
              <a:t>Vance brings a younger politician onto the GOP ticket, as Vance is currently 39 compared to the 78-year-old Trump; </a:t>
            </a:r>
            <a:r>
              <a:rPr lang="en-US" sz="1100" b="1" dirty="0">
                <a:solidFill>
                  <a:schemeClr val="tx1"/>
                </a:solidFill>
              </a:rPr>
              <a:t>Vance would be the third youngest VP in US history if Trump wins the general election</a:t>
            </a:r>
          </a:p>
          <a:p>
            <a:pPr marL="171450" marR="0" lvl="0" indent="-171450" algn="l" defTabSz="457200" rtl="0" eaLnBrk="1" fontAlgn="auto" latinLnBrk="0" hangingPunct="1">
              <a:lnSpc>
                <a:spcPct val="100000"/>
              </a:lnSpc>
              <a:spcAft>
                <a:spcPts val="300"/>
              </a:spcAft>
              <a:buClrTx/>
              <a:buSzTx/>
              <a:buFont typeface="Arial" panose="020B0604020202020204" pitchFamily="34" charset="0"/>
              <a:buChar char="•"/>
              <a:tabLst/>
              <a:defRPr/>
            </a:pPr>
            <a:r>
              <a:rPr lang="en-US" sz="1100" dirty="0">
                <a:solidFill>
                  <a:schemeClr val="tx1"/>
                </a:solidFill>
              </a:rPr>
              <a:t>The Biden campaign has already released ads painting Vance as a controversial figure that takes strong political stances, such as a national abortion ban, opposition to marriage equality, and support of “Project 2025”</a:t>
            </a:r>
          </a:p>
          <a:p>
            <a:pPr marL="171450" marR="0" lvl="0" indent="-171450" algn="l" defTabSz="457200" rtl="0" eaLnBrk="1" fontAlgn="auto" latinLnBrk="0" hangingPunct="1">
              <a:lnSpc>
                <a:spcPct val="100000"/>
              </a:lnSpc>
              <a:spcAft>
                <a:spcPts val="300"/>
              </a:spcAft>
              <a:buClrTx/>
              <a:buSzTx/>
              <a:buFont typeface="Arial" panose="020B0604020202020204" pitchFamily="34" charset="0"/>
              <a:buChar char="•"/>
              <a:tabLst/>
              <a:defRPr/>
            </a:pPr>
            <a:r>
              <a:rPr lang="en-US" sz="1100" dirty="0">
                <a:solidFill>
                  <a:schemeClr val="tx1"/>
                </a:solidFill>
              </a:rPr>
              <a:t>In Congress over the last two years, Vance has sponsored 57 bills and cosponsored 288 bills, none of which have been passed into law</a:t>
            </a:r>
          </a:p>
        </p:txBody>
      </p:sp>
      <p:sp>
        <p:nvSpPr>
          <p:cNvPr id="17" name="TextBox 16">
            <a:extLst>
              <a:ext uri="{FF2B5EF4-FFF2-40B4-BE49-F238E27FC236}">
                <a16:creationId xmlns:a16="http://schemas.microsoft.com/office/drawing/2014/main" id="{3F4D383B-2F2D-2C27-FD1F-8058E7F31D57}"/>
              </a:ext>
            </a:extLst>
          </p:cNvPr>
          <p:cNvSpPr txBox="1"/>
          <p:nvPr/>
        </p:nvSpPr>
        <p:spPr>
          <a:xfrm>
            <a:off x="2160990" y="6224623"/>
            <a:ext cx="4648929" cy="200055"/>
          </a:xfrm>
          <a:prstGeom prst="rect">
            <a:avLst/>
          </a:prstGeom>
          <a:noFill/>
        </p:spPr>
        <p:txBody>
          <a:bodyPr wrap="square" rtlCol="0">
            <a:spAutoFit/>
          </a:bodyPr>
          <a:lstStyle/>
          <a:p>
            <a:r>
              <a:rPr lang="en-US" sz="700" spc="200" dirty="0">
                <a:solidFill>
                  <a:schemeClr val="bg2">
                    <a:lumMod val="50000"/>
                  </a:schemeClr>
                </a:solidFill>
              </a:rPr>
              <a:t>SOURCE</a:t>
            </a:r>
            <a:r>
              <a:rPr lang="en-US" sz="700" spc="200" dirty="0">
                <a:solidFill>
                  <a:schemeClr val="accent2"/>
                </a:solidFill>
              </a:rPr>
              <a:t> </a:t>
            </a:r>
            <a:r>
              <a:rPr lang="en-US" sz="700" dirty="0">
                <a:solidFill>
                  <a:schemeClr val="bg2">
                    <a:lumMod val="75000"/>
                  </a:schemeClr>
                </a:solidFill>
              </a:rPr>
              <a:t>Washington Post, Congress.gov, NY Times, NBC News.</a:t>
            </a:r>
          </a:p>
        </p:txBody>
      </p:sp>
      <p:sp>
        <p:nvSpPr>
          <p:cNvPr id="18" name="TextBox 17">
            <a:extLst>
              <a:ext uri="{FF2B5EF4-FFF2-40B4-BE49-F238E27FC236}">
                <a16:creationId xmlns:a16="http://schemas.microsoft.com/office/drawing/2014/main" id="{74986C4A-738B-7181-52BF-8C0685DC58FE}"/>
              </a:ext>
            </a:extLst>
          </p:cNvPr>
          <p:cNvSpPr txBox="1"/>
          <p:nvPr/>
        </p:nvSpPr>
        <p:spPr>
          <a:xfrm>
            <a:off x="2160989" y="6346956"/>
            <a:ext cx="2685329" cy="200055"/>
          </a:xfrm>
          <a:prstGeom prst="rect">
            <a:avLst/>
          </a:prstGeom>
          <a:noFill/>
        </p:spPr>
        <p:txBody>
          <a:bodyPr wrap="square" rtlCol="0">
            <a:spAutoFit/>
          </a:bodyPr>
          <a:lstStyle/>
          <a:p>
            <a:r>
              <a:rPr lang="en-US" sz="700" spc="200" dirty="0">
                <a:solidFill>
                  <a:schemeClr val="accent1"/>
                </a:solidFill>
              </a:rPr>
              <a:t>PRESENTATION CENTER </a:t>
            </a:r>
            <a:r>
              <a:rPr lang="en-US" sz="700" dirty="0">
                <a:solidFill>
                  <a:schemeClr val="bg2">
                    <a:lumMod val="75000"/>
                  </a:schemeClr>
                </a:solidFill>
              </a:rPr>
              <a:t>7/16/24</a:t>
            </a:r>
          </a:p>
        </p:txBody>
      </p:sp>
    </p:spTree>
    <p:extLst>
      <p:ext uri="{BB962C8B-B14F-4D97-AF65-F5344CB8AC3E}">
        <p14:creationId xmlns:p14="http://schemas.microsoft.com/office/powerpoint/2010/main" val="27921157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BD9700-BB64-5983-18BA-46E0C3F7DA6B}"/>
              </a:ext>
            </a:extLst>
          </p:cNvPr>
          <p:cNvSpPr>
            <a:spLocks noGrp="1"/>
          </p:cNvSpPr>
          <p:nvPr>
            <p:ph type="title"/>
          </p:nvPr>
        </p:nvSpPr>
        <p:spPr/>
        <p:txBody>
          <a:bodyPr/>
          <a:lstStyle/>
          <a:p>
            <a:r>
              <a:rPr lang="en-US" dirty="0"/>
              <a:t>Senator JD Vance (R-OH)</a:t>
            </a:r>
          </a:p>
        </p:txBody>
      </p:sp>
      <p:sp>
        <p:nvSpPr>
          <p:cNvPr id="3" name="Rounded Rectangle 38">
            <a:extLst>
              <a:ext uri="{FF2B5EF4-FFF2-40B4-BE49-F238E27FC236}">
                <a16:creationId xmlns:a16="http://schemas.microsoft.com/office/drawing/2014/main" id="{ABB3A671-BA18-582E-F723-B7965ECF7401}"/>
              </a:ext>
            </a:extLst>
          </p:cNvPr>
          <p:cNvSpPr/>
          <p:nvPr/>
        </p:nvSpPr>
        <p:spPr>
          <a:xfrm>
            <a:off x="2626361" y="1782785"/>
            <a:ext cx="1645920" cy="1645920"/>
          </a:xfrm>
          <a:prstGeom prst="roundRect">
            <a:avLst>
              <a:gd name="adj" fmla="val 11495"/>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dirty="0">
              <a:cs typeface="Arial" panose="020B0604020202020204" pitchFamily="34" charset="0"/>
            </a:endParaRPr>
          </a:p>
        </p:txBody>
      </p:sp>
      <p:sp>
        <p:nvSpPr>
          <p:cNvPr id="4" name="Google Shape;8293;p128">
            <a:extLst>
              <a:ext uri="{FF2B5EF4-FFF2-40B4-BE49-F238E27FC236}">
                <a16:creationId xmlns:a16="http://schemas.microsoft.com/office/drawing/2014/main" id="{BC6A8102-72AD-5C70-446B-4E7B24CC467D}"/>
              </a:ext>
            </a:extLst>
          </p:cNvPr>
          <p:cNvSpPr/>
          <p:nvPr/>
        </p:nvSpPr>
        <p:spPr>
          <a:xfrm>
            <a:off x="2489201" y="1590981"/>
            <a:ext cx="1920240" cy="4572000"/>
          </a:xfrm>
          <a:prstGeom prst="roundRect">
            <a:avLst>
              <a:gd name="adj" fmla="val 11082"/>
            </a:avLst>
          </a:prstGeom>
          <a:noFill/>
          <a:ln w="28575" cap="flat" cmpd="sng">
            <a:solidFill>
              <a:schemeClr val="bg2"/>
            </a:solidFill>
            <a:prstDash val="solid"/>
            <a:miter lim="800000"/>
            <a:headEnd type="none" w="sm" len="sm"/>
            <a:tailEnd type="none" w="sm" len="sm"/>
          </a:ln>
        </p:spPr>
        <p:txBody>
          <a:bodyPr spcFirstLastPara="1" wrap="square" lIns="91425" tIns="1920240" rIns="91425" bIns="45700" anchor="t" anchorCtr="0">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rtl="0">
              <a:spcBef>
                <a:spcPts val="0"/>
              </a:spcBef>
              <a:spcAft>
                <a:spcPts val="600"/>
              </a:spcAft>
              <a:buClr>
                <a:schemeClr val="dk1"/>
              </a:buClr>
              <a:buSzPts val="1800"/>
              <a:buFont typeface="Arial"/>
              <a:buNone/>
            </a:pPr>
            <a:r>
              <a:rPr lang="en-US" sz="1200" b="1" dirty="0">
                <a:latin typeface="+mj-lt"/>
              </a:rPr>
              <a:t>Biography</a:t>
            </a:r>
            <a:endParaRPr lang="en-US" sz="1000" b="1" dirty="0">
              <a:latin typeface="+mj-lt"/>
            </a:endParaRPr>
          </a:p>
          <a:p>
            <a:pPr marL="0" algn="l" rtl="0" eaLnBrk="1" fontAlgn="t" latinLnBrk="0" hangingPunct="1">
              <a:spcBef>
                <a:spcPts val="0"/>
              </a:spcBef>
              <a:spcAft>
                <a:spcPts val="600"/>
              </a:spcAft>
            </a:pPr>
            <a:r>
              <a:rPr lang="en-US" sz="1000" i="0" u="none" strike="noStrike" kern="1200" spc="0" dirty="0">
                <a:solidFill>
                  <a:schemeClr val="bg1">
                    <a:lumMod val="50000"/>
                  </a:schemeClr>
                </a:solidFill>
                <a:effectLst/>
                <a:cs typeface="Arial" panose="020B0604020202020204" pitchFamily="34" charset="0"/>
              </a:rPr>
              <a:t>HOMETOWN</a:t>
            </a:r>
            <a:endParaRPr lang="en-US" sz="1000" i="0" u="none" strike="noStrike" dirty="0">
              <a:solidFill>
                <a:schemeClr val="bg1">
                  <a:lumMod val="50000"/>
                </a:schemeClr>
              </a:solidFill>
              <a:effectLst/>
            </a:endParaRPr>
          </a:p>
          <a:p>
            <a:pPr marL="0" algn="l" rtl="0" eaLnBrk="1" fontAlgn="t" latinLnBrk="0" hangingPunct="1">
              <a:spcBef>
                <a:spcPts val="0"/>
              </a:spcBef>
              <a:spcAft>
                <a:spcPts val="600"/>
              </a:spcAft>
            </a:pPr>
            <a:r>
              <a:rPr lang="en-US" sz="1000" b="0" i="0" u="none" strike="noStrike" kern="1200" dirty="0">
                <a:effectLst/>
                <a:cs typeface="Arial" panose="020B0604020202020204" pitchFamily="34" charset="0"/>
              </a:rPr>
              <a:t>Middletown, OH</a:t>
            </a:r>
            <a:endParaRPr lang="en-US" sz="1000" b="0" i="0" u="none" strike="noStrike" dirty="0">
              <a:effectLst/>
            </a:endParaRPr>
          </a:p>
          <a:p>
            <a:pPr marL="0" algn="l" rtl="0" eaLnBrk="1" fontAlgn="t" latinLnBrk="0" hangingPunct="1">
              <a:spcBef>
                <a:spcPts val="0"/>
              </a:spcBef>
              <a:spcAft>
                <a:spcPts val="600"/>
              </a:spcAft>
            </a:pPr>
            <a:r>
              <a:rPr lang="en-US" sz="1000" b="0" i="0" u="none" strike="noStrike" kern="1200" spc="0" dirty="0">
                <a:solidFill>
                  <a:schemeClr val="bg1">
                    <a:lumMod val="50000"/>
                  </a:schemeClr>
                </a:solidFill>
                <a:effectLst/>
                <a:cs typeface="Arial" panose="020B0604020202020204" pitchFamily="34" charset="0"/>
              </a:rPr>
              <a:t>EDUCATION</a:t>
            </a:r>
            <a:endParaRPr lang="en-US" sz="1000" b="0" i="0" u="none" strike="noStrike" dirty="0">
              <a:solidFill>
                <a:schemeClr val="bg1">
                  <a:lumMod val="50000"/>
                </a:schemeClr>
              </a:solidFill>
              <a:effectLst/>
            </a:endParaRPr>
          </a:p>
          <a:p>
            <a:pPr marL="0" algn="l" rtl="0" eaLnBrk="1" fontAlgn="t" latinLnBrk="0" hangingPunct="1">
              <a:spcBef>
                <a:spcPts val="0"/>
              </a:spcBef>
              <a:spcAft>
                <a:spcPts val="600"/>
              </a:spcAft>
            </a:pPr>
            <a:r>
              <a:rPr lang="en-US" sz="1000" b="0" i="0" u="none" strike="noStrike" dirty="0">
                <a:effectLst/>
                <a:ea typeface="MS PGothic" panose="020B0600070205080204" pitchFamily="34" charset="-128"/>
                <a:cs typeface="Arial" panose="020B0604020202020204" pitchFamily="34" charset="0"/>
              </a:rPr>
              <a:t>JD, Yale University</a:t>
            </a:r>
          </a:p>
          <a:p>
            <a:pPr marL="0" algn="l" rtl="0" eaLnBrk="1" fontAlgn="t" latinLnBrk="0" hangingPunct="1">
              <a:spcBef>
                <a:spcPts val="0"/>
              </a:spcBef>
              <a:spcAft>
                <a:spcPts val="600"/>
              </a:spcAft>
            </a:pPr>
            <a:r>
              <a:rPr lang="en-US" sz="1000" dirty="0">
                <a:ea typeface="MS PGothic" panose="020B0600070205080204" pitchFamily="34" charset="-128"/>
                <a:cs typeface="Arial" panose="020B0604020202020204" pitchFamily="34" charset="0"/>
              </a:rPr>
              <a:t>BA, Ohio State University</a:t>
            </a:r>
            <a:endParaRPr lang="en-US" sz="1000" b="0" i="0" u="none" strike="noStrike" dirty="0">
              <a:effectLst/>
            </a:endParaRPr>
          </a:p>
          <a:p>
            <a:pPr marL="0" algn="l" rtl="0" eaLnBrk="1" fontAlgn="t" latinLnBrk="0" hangingPunct="1">
              <a:spcBef>
                <a:spcPts val="0"/>
              </a:spcBef>
              <a:spcAft>
                <a:spcPts val="600"/>
              </a:spcAft>
            </a:pPr>
            <a:r>
              <a:rPr lang="en-US" sz="1000" b="0" i="0" u="none" strike="noStrike" kern="1200" spc="0" dirty="0">
                <a:solidFill>
                  <a:schemeClr val="bg1">
                    <a:lumMod val="50000"/>
                  </a:schemeClr>
                </a:solidFill>
                <a:effectLst/>
                <a:cs typeface="Arial" panose="020B0604020202020204" pitchFamily="34" charset="0"/>
              </a:rPr>
              <a:t>FAMILY</a:t>
            </a:r>
            <a:endParaRPr lang="en-US" sz="1000" b="0" i="0" u="none" strike="noStrike" dirty="0">
              <a:solidFill>
                <a:schemeClr val="bg1">
                  <a:lumMod val="50000"/>
                </a:schemeClr>
              </a:solidFill>
              <a:effectLst/>
            </a:endParaRPr>
          </a:p>
          <a:p>
            <a:pPr marL="0" algn="l" rtl="0" eaLnBrk="1" fontAlgn="t" latinLnBrk="0" hangingPunct="1">
              <a:spcBef>
                <a:spcPts val="0"/>
              </a:spcBef>
              <a:spcAft>
                <a:spcPts val="600"/>
              </a:spcAft>
            </a:pPr>
            <a:r>
              <a:rPr lang="en-US" sz="1000" b="0" i="0" u="none" strike="noStrike" dirty="0">
                <a:effectLst/>
                <a:cs typeface="Arial" panose="020B0604020202020204" pitchFamily="34" charset="0"/>
              </a:rPr>
              <a:t>Married</a:t>
            </a:r>
            <a:r>
              <a:rPr lang="en-US" sz="1000" b="0" i="0" u="none" strike="noStrike">
                <a:effectLst/>
                <a:cs typeface="Arial" panose="020B0604020202020204" pitchFamily="34" charset="0"/>
              </a:rPr>
              <a:t>; three </a:t>
            </a:r>
            <a:r>
              <a:rPr lang="en-US" sz="1000" b="0" i="0" u="none" strike="noStrike" dirty="0">
                <a:effectLst/>
                <a:cs typeface="Arial" panose="020B0604020202020204" pitchFamily="34" charset="0"/>
              </a:rPr>
              <a:t>children</a:t>
            </a:r>
          </a:p>
        </p:txBody>
      </p:sp>
      <p:sp>
        <p:nvSpPr>
          <p:cNvPr id="5" name="Google Shape;8293;p128">
            <a:extLst>
              <a:ext uri="{FF2B5EF4-FFF2-40B4-BE49-F238E27FC236}">
                <a16:creationId xmlns:a16="http://schemas.microsoft.com/office/drawing/2014/main" id="{9474D3B1-B56C-986F-1240-AF51AB1F7531}"/>
              </a:ext>
            </a:extLst>
          </p:cNvPr>
          <p:cNvSpPr/>
          <p:nvPr/>
        </p:nvSpPr>
        <p:spPr>
          <a:xfrm>
            <a:off x="4518978" y="1590981"/>
            <a:ext cx="5303520" cy="4572000"/>
          </a:xfrm>
          <a:prstGeom prst="roundRect">
            <a:avLst>
              <a:gd name="adj" fmla="val 2870"/>
            </a:avLst>
          </a:prstGeom>
          <a:noFill/>
          <a:ln w="28575" cap="flat" cmpd="sng">
            <a:solidFill>
              <a:schemeClr val="bg2"/>
            </a:solidFill>
            <a:prstDash val="solid"/>
            <a:miter lim="800000"/>
            <a:headEnd type="none" w="sm" len="sm"/>
            <a:tailEnd type="none" w="sm" len="sm"/>
          </a:ln>
        </p:spPr>
        <p:txBody>
          <a:bodyPr spcFirstLastPara="1" wrap="square" lIns="91425" tIns="45700" rIns="91425" bIns="45700" anchor="t" anchorCtr="0">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indent="0" algn="l" rtl="0" eaLnBrk="1" fontAlgn="auto" latinLnBrk="0" hangingPunct="1">
              <a:spcBef>
                <a:spcPts val="0"/>
              </a:spcBef>
              <a:spcAft>
                <a:spcPts val="600"/>
              </a:spcAft>
            </a:pPr>
            <a:r>
              <a:rPr lang="en-US" sz="1100" b="1" i="0" u="none" strike="noStrike" kern="1200" dirty="0">
                <a:effectLst/>
                <a:cs typeface="Arial" panose="020B0604020202020204" pitchFamily="34" charset="0"/>
              </a:rPr>
              <a:t>Rose to national fame on the back of his bestselling memoir Hillbilly Elegy, which describes his upbringing in a Rust Belt neighborhood, Vance has established himself as a senator with a pro-Trump, anti-Big Tech platform</a:t>
            </a:r>
          </a:p>
          <a:p>
            <a:pPr marL="171450" marR="0" indent="-171450" algn="l" rtl="0" eaLnBrk="1" fontAlgn="auto" latinLnBrk="0" hangingPunct="1">
              <a:spcBef>
                <a:spcPts val="0"/>
              </a:spcBef>
              <a:spcAft>
                <a:spcPts val="300"/>
              </a:spcAft>
              <a:buFont typeface="Arial" panose="020B0604020202020204" pitchFamily="34" charset="0"/>
              <a:buChar char="•"/>
            </a:pPr>
            <a:r>
              <a:rPr lang="en-US" sz="1000" b="0" i="0" u="none" strike="noStrike" kern="1200" dirty="0">
                <a:effectLst/>
                <a:cs typeface="Arial" panose="020B0604020202020204" pitchFamily="34" charset="0"/>
              </a:rPr>
              <a:t>Born in Middletown, Ohio, to his mother, who struggled with substance abuse, and a largely absent father; often spent time with his grandparents in Kentucky and attributes his escape from poverty to the stability his grandmother provided</a:t>
            </a:r>
          </a:p>
          <a:p>
            <a:pPr marL="171450" marR="0" indent="-171450" algn="l" rtl="0" eaLnBrk="1" fontAlgn="auto" latinLnBrk="0" hangingPunct="1">
              <a:spcBef>
                <a:spcPts val="0"/>
              </a:spcBef>
              <a:spcAft>
                <a:spcPts val="300"/>
              </a:spcAft>
              <a:buFont typeface="Arial" panose="020B0604020202020204" pitchFamily="34" charset="0"/>
              <a:buChar char="•"/>
            </a:pPr>
            <a:r>
              <a:rPr lang="en-US" sz="1000" b="0" i="0" u="none" strike="noStrike" kern="1200" dirty="0">
                <a:effectLst/>
                <a:cs typeface="Arial" panose="020B0604020202020204" pitchFamily="34" charset="0"/>
              </a:rPr>
              <a:t>Joined the Marine Corps after high school and served in Iraq; attended Yale Law School, where one of his mentors, law professor and author Amy Chua, encouraged him to write a memoir</a:t>
            </a:r>
          </a:p>
          <a:p>
            <a:pPr marL="171450" marR="0" indent="-171450" algn="l" rtl="0" eaLnBrk="1" fontAlgn="auto" latinLnBrk="0" hangingPunct="1">
              <a:spcBef>
                <a:spcPts val="0"/>
              </a:spcBef>
              <a:spcAft>
                <a:spcPts val="300"/>
              </a:spcAft>
              <a:buFont typeface="Arial" panose="020B0604020202020204" pitchFamily="34" charset="0"/>
              <a:buChar char="•"/>
            </a:pPr>
            <a:r>
              <a:rPr lang="en-US" sz="1000" b="0" i="0" u="none" strike="noStrike" kern="1200" dirty="0">
                <a:effectLst/>
                <a:cs typeface="Arial" panose="020B0604020202020204" pitchFamily="34" charset="0"/>
              </a:rPr>
              <a:t>After a stint in corporate law, he moved to San Francisco to work for Mithril Capital Management, a fund founded by </a:t>
            </a:r>
            <a:r>
              <a:rPr lang="en-US" sz="1000" b="0" i="0" u="none" strike="noStrike" kern="1200" dirty="0" err="1">
                <a:effectLst/>
                <a:cs typeface="Arial" panose="020B0604020202020204" pitchFamily="34" charset="0"/>
              </a:rPr>
              <a:t>Paypal</a:t>
            </a:r>
            <a:r>
              <a:rPr lang="en-US" sz="1000" b="0" i="0" u="none" strike="noStrike" kern="1200" dirty="0">
                <a:effectLst/>
                <a:cs typeface="Arial" panose="020B0604020202020204" pitchFamily="34" charset="0"/>
              </a:rPr>
              <a:t> co-founder and conservative political donor Peter Thiel</a:t>
            </a:r>
          </a:p>
          <a:p>
            <a:pPr marL="171450" marR="0" indent="-171450" algn="l" rtl="0" eaLnBrk="1" fontAlgn="auto" latinLnBrk="0" hangingPunct="1">
              <a:spcBef>
                <a:spcPts val="0"/>
              </a:spcBef>
              <a:spcAft>
                <a:spcPts val="300"/>
              </a:spcAft>
              <a:buFont typeface="Arial" panose="020B0604020202020204" pitchFamily="34" charset="0"/>
              <a:buChar char="•"/>
            </a:pPr>
            <a:r>
              <a:rPr lang="en-US" sz="1000" b="0" i="0" u="none" strike="noStrike" kern="1200" dirty="0">
                <a:effectLst/>
                <a:cs typeface="Arial" panose="020B0604020202020204" pitchFamily="34" charset="0"/>
              </a:rPr>
              <a:t>In 2016, published his best-selling memoir, Hillbilly Elegy: A memoir of a Family and Culture in Crisis, which was praised for its empathetic portrayal of poor, white Americans</a:t>
            </a:r>
          </a:p>
          <a:p>
            <a:pPr marL="171450" marR="0" indent="-171450" algn="l" rtl="0" eaLnBrk="1" fontAlgn="auto" latinLnBrk="0" hangingPunct="1">
              <a:spcBef>
                <a:spcPts val="0"/>
              </a:spcBef>
              <a:spcAft>
                <a:spcPts val="300"/>
              </a:spcAft>
              <a:buFont typeface="Arial" panose="020B0604020202020204" pitchFamily="34" charset="0"/>
              <a:buChar char="•"/>
            </a:pPr>
            <a:r>
              <a:rPr lang="en-US" sz="1000" b="0" i="0" u="none" strike="noStrike" kern="1200" dirty="0">
                <a:effectLst/>
                <a:cs typeface="Arial" panose="020B0604020202020204" pitchFamily="34" charset="0"/>
              </a:rPr>
              <a:t>Moved to Cincinnati in 2017, where he founded a nonprofit focused on the opioid epidemic and a venture capital firm, </a:t>
            </a:r>
            <a:r>
              <a:rPr lang="en-US" sz="1000" b="0" i="0" u="none" strike="noStrike" kern="1200" dirty="0" err="1">
                <a:effectLst/>
                <a:cs typeface="Arial" panose="020B0604020202020204" pitchFamily="34" charset="0"/>
              </a:rPr>
              <a:t>Narya</a:t>
            </a:r>
            <a:r>
              <a:rPr lang="en-US" sz="1000" b="0" i="0" u="none" strike="noStrike" kern="1200" dirty="0">
                <a:effectLst/>
                <a:cs typeface="Arial" panose="020B0604020202020204" pitchFamily="34" charset="0"/>
              </a:rPr>
              <a:t> Capital, to invest in midwestern startups</a:t>
            </a:r>
          </a:p>
          <a:p>
            <a:pPr marL="171450" marR="0" indent="-171450" algn="l" rtl="0" eaLnBrk="1" fontAlgn="auto" latinLnBrk="0" hangingPunct="1">
              <a:spcBef>
                <a:spcPts val="0"/>
              </a:spcBef>
              <a:spcAft>
                <a:spcPts val="300"/>
              </a:spcAft>
              <a:buFont typeface="Arial" panose="020B0604020202020204" pitchFamily="34" charset="0"/>
              <a:buChar char="•"/>
            </a:pPr>
            <a:r>
              <a:rPr lang="en-US" sz="1000" b="0" i="0" u="none" strike="noStrike" kern="1200" dirty="0">
                <a:effectLst/>
                <a:cs typeface="Arial" panose="020B0604020202020204" pitchFamily="34" charset="0"/>
              </a:rPr>
              <a:t>Announced his candidacy for retiring Sen. Rob Portman’s seat in 2021; policy priorities reflected his social conservatism and animosity towards “big tech”</a:t>
            </a:r>
          </a:p>
          <a:p>
            <a:pPr marL="171450" marR="0" indent="-171450" algn="l" rtl="0" eaLnBrk="1" fontAlgn="auto" latinLnBrk="0" hangingPunct="1">
              <a:spcBef>
                <a:spcPts val="0"/>
              </a:spcBef>
              <a:spcAft>
                <a:spcPts val="300"/>
              </a:spcAft>
              <a:buFont typeface="Arial" panose="020B0604020202020204" pitchFamily="34" charset="0"/>
              <a:buChar char="•"/>
            </a:pPr>
            <a:r>
              <a:rPr lang="en-US" sz="1000" b="0" i="0" u="none" strike="noStrike" kern="1200" dirty="0">
                <a:effectLst/>
                <a:cs typeface="Arial" panose="020B0604020202020204" pitchFamily="34" charset="0"/>
              </a:rPr>
              <a:t>Once a Trump critic, Vance has since embraced the former president; Trump endorsed Vance in April 2022, which helped him win the primary and general election</a:t>
            </a:r>
          </a:p>
          <a:p>
            <a:pPr marL="171450" marR="0" indent="-171450" algn="l" rtl="0" eaLnBrk="1" fontAlgn="auto" latinLnBrk="0" hangingPunct="1">
              <a:spcBef>
                <a:spcPts val="0"/>
              </a:spcBef>
              <a:spcAft>
                <a:spcPts val="300"/>
              </a:spcAft>
              <a:buFont typeface="Arial" panose="020B0604020202020204" pitchFamily="34" charset="0"/>
              <a:buChar char="•"/>
            </a:pPr>
            <a:r>
              <a:rPr lang="en-US" sz="1000" b="0" i="0" u="none" strike="noStrike" kern="1200" dirty="0">
                <a:effectLst/>
                <a:cs typeface="Arial" panose="020B0604020202020204" pitchFamily="34" charset="0"/>
              </a:rPr>
              <a:t>As a senator, Vance gained national attention as a key voice opposing Ukraine aid and for working with Sen. Elizabeth Warren (D-MA) on a bill reducing compensation for bank executives</a:t>
            </a:r>
          </a:p>
          <a:p>
            <a:pPr marL="171450" marR="0" indent="-171450" algn="l" rtl="0" eaLnBrk="1" fontAlgn="auto" latinLnBrk="0" hangingPunct="1">
              <a:spcBef>
                <a:spcPts val="0"/>
              </a:spcBef>
              <a:spcAft>
                <a:spcPts val="300"/>
              </a:spcAft>
              <a:buFont typeface="Arial" panose="020B0604020202020204" pitchFamily="34" charset="0"/>
              <a:buChar char="•"/>
            </a:pPr>
            <a:r>
              <a:rPr lang="en-US" sz="1000" b="0" i="0" u="none" strike="noStrike" kern="1200" dirty="0">
                <a:effectLst/>
                <a:cs typeface="Arial" panose="020B0604020202020204" pitchFamily="34" charset="0"/>
              </a:rPr>
              <a:t>On the first day of the 2024 Republican National Convention, Trump announced JD Vance as his vice-presidential pick</a:t>
            </a:r>
          </a:p>
        </p:txBody>
      </p:sp>
      <p:sp>
        <p:nvSpPr>
          <p:cNvPr id="6" name="TextBox 5">
            <a:extLst>
              <a:ext uri="{FF2B5EF4-FFF2-40B4-BE49-F238E27FC236}">
                <a16:creationId xmlns:a16="http://schemas.microsoft.com/office/drawing/2014/main" id="{5B6EC473-2D03-C5AE-C2FC-6F33EDD238E7}"/>
              </a:ext>
            </a:extLst>
          </p:cNvPr>
          <p:cNvSpPr txBox="1"/>
          <p:nvPr/>
        </p:nvSpPr>
        <p:spPr>
          <a:xfrm>
            <a:off x="2160989" y="6346956"/>
            <a:ext cx="2685329" cy="200055"/>
          </a:xfrm>
          <a:prstGeom prst="rect">
            <a:avLst/>
          </a:prstGeom>
          <a:noFill/>
        </p:spPr>
        <p:txBody>
          <a:bodyPr wrap="square" rtlCol="0">
            <a:spAutoFit/>
          </a:bodyPr>
          <a:lstStyle/>
          <a:p>
            <a:r>
              <a:rPr lang="en-US" sz="700" spc="200" dirty="0">
                <a:solidFill>
                  <a:schemeClr val="accent1"/>
                </a:solidFill>
              </a:rPr>
              <a:t>PRESENTATION CENTER </a:t>
            </a:r>
            <a:r>
              <a:rPr lang="en-US" sz="700" dirty="0">
                <a:solidFill>
                  <a:schemeClr val="bg2">
                    <a:lumMod val="75000"/>
                  </a:schemeClr>
                </a:solidFill>
              </a:rPr>
              <a:t>7/16/24</a:t>
            </a:r>
          </a:p>
        </p:txBody>
      </p:sp>
      <p:sp>
        <p:nvSpPr>
          <p:cNvPr id="7" name="TextBox 6">
            <a:extLst>
              <a:ext uri="{FF2B5EF4-FFF2-40B4-BE49-F238E27FC236}">
                <a16:creationId xmlns:a16="http://schemas.microsoft.com/office/drawing/2014/main" id="{F9DB7AA9-9B8C-F7AF-FB8B-B34B18BD5E3A}"/>
              </a:ext>
            </a:extLst>
          </p:cNvPr>
          <p:cNvSpPr txBox="1"/>
          <p:nvPr/>
        </p:nvSpPr>
        <p:spPr>
          <a:xfrm>
            <a:off x="2160989" y="6224623"/>
            <a:ext cx="5040479" cy="200055"/>
          </a:xfrm>
          <a:prstGeom prst="rect">
            <a:avLst/>
          </a:prstGeom>
          <a:noFill/>
        </p:spPr>
        <p:txBody>
          <a:bodyPr wrap="square" rtlCol="0">
            <a:spAutoFit/>
          </a:bodyPr>
          <a:lstStyle/>
          <a:p>
            <a:r>
              <a:rPr lang="en-US" sz="700" spc="200" dirty="0">
                <a:solidFill>
                  <a:schemeClr val="bg2">
                    <a:lumMod val="50000"/>
                  </a:schemeClr>
                </a:solidFill>
              </a:rPr>
              <a:t>SOURCE</a:t>
            </a:r>
            <a:r>
              <a:rPr lang="en-US" sz="700" spc="200" dirty="0">
                <a:solidFill>
                  <a:schemeClr val="accent2"/>
                </a:solidFill>
              </a:rPr>
              <a:t> </a:t>
            </a:r>
            <a:r>
              <a:rPr lang="en-US" sz="700" dirty="0">
                <a:solidFill>
                  <a:schemeClr val="bg2">
                    <a:lumMod val="75000"/>
                  </a:schemeClr>
                </a:solidFill>
              </a:rPr>
              <a:t>National Journal’s Almanac+.  </a:t>
            </a:r>
          </a:p>
        </p:txBody>
      </p:sp>
      <p:pic>
        <p:nvPicPr>
          <p:cNvPr id="8" name="Picture 7">
            <a:extLst>
              <a:ext uri="{FF2B5EF4-FFF2-40B4-BE49-F238E27FC236}">
                <a16:creationId xmlns:a16="http://schemas.microsoft.com/office/drawing/2014/main" id="{F16EB68F-8AD7-2DCA-40CC-0B2983139082}"/>
              </a:ext>
            </a:extLst>
          </p:cNvPr>
          <p:cNvPicPr>
            <a:picLocks noChangeAspect="1" noChangeArrowheads="1"/>
          </p:cNvPicPr>
          <p:nvPr/>
        </p:nvPicPr>
        <p:blipFill rotWithShape="1">
          <a:blip r:embed="rId3" cstate="print">
            <a:extLst>
              <a:ext uri="{28A0092B-C50C-407E-A947-70E740481C1C}">
                <a14:useLocalDpi xmlns:a14="http://schemas.microsoft.com/office/drawing/2010/main"/>
              </a:ext>
            </a:extLst>
          </a:blip>
          <a:srcRect/>
          <a:stretch/>
        </p:blipFill>
        <p:spPr bwMode="auto">
          <a:xfrm>
            <a:off x="2854961" y="2011385"/>
            <a:ext cx="1188720" cy="1188720"/>
          </a:xfrm>
          <a:prstGeom prst="roundRect">
            <a:avLst/>
          </a:prstGeom>
          <a:noFill/>
          <a:ln w="28575">
            <a:solidFill>
              <a:srgbClr val="FF5739"/>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82747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7BB4D23-ECA0-D9B5-0304-2552D263A54F}"/>
              </a:ext>
            </a:extLst>
          </p:cNvPr>
          <p:cNvSpPr>
            <a:spLocks noGrp="1"/>
          </p:cNvSpPr>
          <p:nvPr>
            <p:ph type="title"/>
          </p:nvPr>
        </p:nvSpPr>
        <p:spPr/>
        <p:txBody>
          <a:bodyPr/>
          <a:lstStyle/>
          <a:p>
            <a:r>
              <a:rPr lang="en-US" dirty="0"/>
              <a:t>RNC recap: Tuesday, July 16</a:t>
            </a:r>
          </a:p>
        </p:txBody>
      </p:sp>
      <p:sp>
        <p:nvSpPr>
          <p:cNvPr id="7" name="TextBox 6">
            <a:extLst>
              <a:ext uri="{FF2B5EF4-FFF2-40B4-BE49-F238E27FC236}">
                <a16:creationId xmlns:a16="http://schemas.microsoft.com/office/drawing/2014/main" id="{F8C63024-2CEB-81EA-E6D9-3B2F597DC039}"/>
              </a:ext>
            </a:extLst>
          </p:cNvPr>
          <p:cNvSpPr txBox="1"/>
          <p:nvPr/>
        </p:nvSpPr>
        <p:spPr>
          <a:xfrm>
            <a:off x="2160991" y="6224623"/>
            <a:ext cx="6174556" cy="200055"/>
          </a:xfrm>
          <a:prstGeom prst="rect">
            <a:avLst/>
          </a:prstGeom>
          <a:noFill/>
        </p:spPr>
        <p:txBody>
          <a:bodyPr wrap="square" rtlCol="0" anchor="b">
            <a:noAutofit/>
          </a:bodyPr>
          <a:lstStyle/>
          <a:p>
            <a:r>
              <a:rPr lang="en-US" sz="700" spc="200" dirty="0">
                <a:solidFill>
                  <a:schemeClr val="bg2">
                    <a:lumMod val="50000"/>
                  </a:schemeClr>
                </a:solidFill>
              </a:rPr>
              <a:t>SOURCE</a:t>
            </a:r>
            <a:r>
              <a:rPr lang="en-US" sz="700" spc="200" dirty="0">
                <a:solidFill>
                  <a:schemeClr val="bg2">
                    <a:lumMod val="75000"/>
                  </a:schemeClr>
                </a:solidFill>
              </a:rPr>
              <a:t> </a:t>
            </a:r>
            <a:r>
              <a:rPr lang="en-US" sz="700" dirty="0">
                <a:solidFill>
                  <a:schemeClr val="bg2">
                    <a:lumMod val="75000"/>
                  </a:schemeClr>
                </a:solidFill>
              </a:rPr>
              <a:t>The Washington Post, National Journal, CNN, NY Times.</a:t>
            </a:r>
          </a:p>
        </p:txBody>
      </p:sp>
      <p:sp>
        <p:nvSpPr>
          <p:cNvPr id="8" name="TextBox 7">
            <a:extLst>
              <a:ext uri="{FF2B5EF4-FFF2-40B4-BE49-F238E27FC236}">
                <a16:creationId xmlns:a16="http://schemas.microsoft.com/office/drawing/2014/main" id="{C3B41833-9E55-8025-857D-9DBB4558BEBF}"/>
              </a:ext>
            </a:extLst>
          </p:cNvPr>
          <p:cNvSpPr txBox="1"/>
          <p:nvPr/>
        </p:nvSpPr>
        <p:spPr>
          <a:xfrm>
            <a:off x="2160989" y="6345589"/>
            <a:ext cx="2685329" cy="200055"/>
          </a:xfrm>
          <a:prstGeom prst="rect">
            <a:avLst/>
          </a:prstGeom>
          <a:noFill/>
        </p:spPr>
        <p:txBody>
          <a:bodyPr wrap="square" rtlCol="0">
            <a:spAutoFit/>
          </a:bodyPr>
          <a:lstStyle/>
          <a:p>
            <a:pPr defTabSz="457200"/>
            <a:r>
              <a:rPr lang="en-US" sz="700" spc="200" dirty="0">
                <a:solidFill>
                  <a:schemeClr val="accent1"/>
                </a:solidFill>
              </a:rPr>
              <a:t>PRESENTATION CENTER </a:t>
            </a:r>
            <a:r>
              <a:rPr lang="en-US" sz="700" dirty="0">
                <a:solidFill>
                  <a:schemeClr val="bg2">
                    <a:lumMod val="75000"/>
                  </a:schemeClr>
                </a:solidFill>
              </a:rPr>
              <a:t>7/17/24</a:t>
            </a:r>
          </a:p>
        </p:txBody>
      </p:sp>
      <p:sp>
        <p:nvSpPr>
          <p:cNvPr id="9" name="Rounded Rectangle 44">
            <a:extLst>
              <a:ext uri="{FF2B5EF4-FFF2-40B4-BE49-F238E27FC236}">
                <a16:creationId xmlns:a16="http://schemas.microsoft.com/office/drawing/2014/main" id="{B5BC03C5-A537-3C24-A0A1-7C967BA40B96}"/>
              </a:ext>
            </a:extLst>
          </p:cNvPr>
          <p:cNvSpPr/>
          <p:nvPr/>
        </p:nvSpPr>
        <p:spPr>
          <a:xfrm>
            <a:off x="4970388" y="1664721"/>
            <a:ext cx="2377440" cy="4297680"/>
          </a:xfrm>
          <a:prstGeom prst="roundRect">
            <a:avLst>
              <a:gd name="adj" fmla="val 4926"/>
            </a:avLst>
          </a:prstGeom>
          <a:noFill/>
          <a:ln w="285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tIns="1005840" rIns="91440" bIns="0" rtlCol="0" anchor="t"/>
          <a:lstStyle/>
          <a:p>
            <a:pPr marL="0" lvl="1" algn="ctr">
              <a:spcAft>
                <a:spcPts val="600"/>
              </a:spcAft>
              <a:defRPr/>
            </a:pPr>
            <a:r>
              <a:rPr lang="en-US" sz="1200" b="1" dirty="0">
                <a:solidFill>
                  <a:schemeClr val="accent1">
                    <a:lumMod val="75000"/>
                  </a:schemeClr>
                </a:solidFill>
                <a:ea typeface="MS PGothic" panose="020B0600070205080204" pitchFamily="34" charset="-128"/>
                <a:cs typeface="Georgia"/>
              </a:rPr>
              <a:t>MAINTAING A STRONG GOP</a:t>
            </a:r>
          </a:p>
          <a:p>
            <a:pPr marL="171450" lvl="1" indent="-171450">
              <a:spcAft>
                <a:spcPts val="300"/>
              </a:spcAft>
              <a:buFont typeface="Arial" panose="020B0604020202020204" pitchFamily="34" charset="0"/>
              <a:buChar char="•"/>
              <a:defRPr/>
            </a:pPr>
            <a:r>
              <a:rPr lang="en-US" sz="1100" dirty="0">
                <a:solidFill>
                  <a:schemeClr val="tx1"/>
                </a:solidFill>
                <a:ea typeface="MS PGothic" panose="020B0600070205080204" pitchFamily="34" charset="-128"/>
                <a:cs typeface="Georgia"/>
              </a:rPr>
              <a:t>Republican officials claimed Democrats win elections through the votes of illegal immigrants or noncitizens</a:t>
            </a:r>
          </a:p>
          <a:p>
            <a:pPr marL="171450" lvl="1" indent="-171450">
              <a:spcAft>
                <a:spcPts val="300"/>
              </a:spcAft>
              <a:buFont typeface="Arial" panose="020B0604020202020204" pitchFamily="34" charset="0"/>
              <a:buChar char="•"/>
              <a:defRPr/>
            </a:pPr>
            <a:r>
              <a:rPr lang="en-US" sz="1100" dirty="0">
                <a:solidFill>
                  <a:schemeClr val="tx1"/>
                </a:solidFill>
                <a:ea typeface="MS PGothic" panose="020B0600070205080204" pitchFamily="34" charset="-128"/>
                <a:cs typeface="Georgia"/>
              </a:rPr>
              <a:t>Co-chair of the national Republican party and Trump’s daughter-in-law Lara Trump appealed to moderate voters with emotional remarks on Trump’s assassination attempt</a:t>
            </a:r>
          </a:p>
          <a:p>
            <a:pPr marL="171450" lvl="1" indent="-171450">
              <a:spcAft>
                <a:spcPts val="300"/>
              </a:spcAft>
              <a:buFont typeface="Arial" panose="020B0604020202020204" pitchFamily="34" charset="0"/>
              <a:buChar char="•"/>
              <a:defRPr/>
            </a:pPr>
            <a:r>
              <a:rPr lang="en-US" sz="1100" dirty="0">
                <a:solidFill>
                  <a:schemeClr val="tx1"/>
                </a:solidFill>
                <a:ea typeface="MS PGothic" panose="020B0600070205080204" pitchFamily="34" charset="-128"/>
                <a:cs typeface="Georgia"/>
              </a:rPr>
              <a:t>12 GOP candidates spoke on the importance of a Republican Congressional majority while  emphasized inflation, foreign policy, and immigration in alignment with Trump’s policy agenda</a:t>
            </a:r>
          </a:p>
        </p:txBody>
      </p:sp>
      <p:sp>
        <p:nvSpPr>
          <p:cNvPr id="10" name="Rounded Rectangle 44">
            <a:extLst>
              <a:ext uri="{FF2B5EF4-FFF2-40B4-BE49-F238E27FC236}">
                <a16:creationId xmlns:a16="http://schemas.microsoft.com/office/drawing/2014/main" id="{EA01F8D5-4746-8053-42D4-3B8D0287163D}"/>
              </a:ext>
            </a:extLst>
          </p:cNvPr>
          <p:cNvSpPr/>
          <p:nvPr/>
        </p:nvSpPr>
        <p:spPr>
          <a:xfrm>
            <a:off x="7451575" y="1664721"/>
            <a:ext cx="2377440" cy="4297680"/>
          </a:xfrm>
          <a:prstGeom prst="roundRect">
            <a:avLst>
              <a:gd name="adj" fmla="val 4926"/>
            </a:avLst>
          </a:prstGeom>
          <a:noFill/>
          <a:ln w="285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tIns="1005840" rIns="91440" bIns="0" rtlCol="0" anchor="t"/>
          <a:lstStyle/>
          <a:p>
            <a:pPr marL="0" lvl="1" algn="ctr">
              <a:spcAft>
                <a:spcPts val="600"/>
              </a:spcAft>
              <a:defRPr/>
            </a:pPr>
            <a:r>
              <a:rPr lang="en-US" sz="1200" b="1" dirty="0">
                <a:solidFill>
                  <a:schemeClr val="accent1">
                    <a:lumMod val="75000"/>
                  </a:schemeClr>
                </a:solidFill>
                <a:ea typeface="MS PGothic" panose="020B0600070205080204" pitchFamily="34" charset="-128"/>
                <a:cs typeface="Georgia"/>
              </a:rPr>
              <a:t>BORDER SECURITY AND ANTI-CRIME</a:t>
            </a:r>
          </a:p>
          <a:p>
            <a:pPr marL="171450" lvl="1" indent="-171450">
              <a:spcAft>
                <a:spcPts val="300"/>
              </a:spcAft>
              <a:buFont typeface="Arial" panose="020B0604020202020204" pitchFamily="34" charset="0"/>
              <a:buChar char="•"/>
              <a:defRPr/>
            </a:pPr>
            <a:r>
              <a:rPr lang="en-US" sz="1100" dirty="0">
                <a:solidFill>
                  <a:schemeClr val="tx1"/>
                </a:solidFill>
                <a:ea typeface="MS PGothic" panose="020B0600070205080204" pitchFamily="34" charset="-128"/>
                <a:cs typeface="Georgia"/>
              </a:rPr>
              <a:t>Policy remarks focused on increasing border security with Trump’s wall and putting financial pressure on China</a:t>
            </a:r>
          </a:p>
          <a:p>
            <a:pPr marL="171450" lvl="1" indent="-171450">
              <a:spcAft>
                <a:spcPts val="300"/>
              </a:spcAft>
              <a:buFont typeface="Arial" panose="020B0604020202020204" pitchFamily="34" charset="0"/>
              <a:buChar char="•"/>
              <a:defRPr/>
            </a:pPr>
            <a:r>
              <a:rPr lang="en-US" sz="1100" dirty="0">
                <a:solidFill>
                  <a:schemeClr val="tx1"/>
                </a:solidFill>
                <a:ea typeface="MS PGothic" panose="020B0600070205080204" pitchFamily="34" charset="-128"/>
                <a:cs typeface="Georgia"/>
              </a:rPr>
              <a:t>Senator Ted Cruz blamed Democrats for the surgency of violent illegal immigrants, claiming to be a spokesperson for young women victimized by immigrants</a:t>
            </a:r>
          </a:p>
          <a:p>
            <a:pPr marL="171450" lvl="1" indent="-171450">
              <a:spcAft>
                <a:spcPts val="300"/>
              </a:spcAft>
              <a:buFont typeface="Arial" panose="020B0604020202020204" pitchFamily="34" charset="0"/>
              <a:buChar char="•"/>
              <a:defRPr/>
            </a:pPr>
            <a:r>
              <a:rPr lang="en-US" sz="1100" dirty="0">
                <a:solidFill>
                  <a:schemeClr val="tx1"/>
                </a:solidFill>
                <a:ea typeface="MS PGothic" panose="020B0600070205080204" pitchFamily="34" charset="-128"/>
                <a:cs typeface="Georgia"/>
              </a:rPr>
              <a:t>Madeline </a:t>
            </a:r>
            <a:r>
              <a:rPr lang="en-US" sz="1100" dirty="0" err="1">
                <a:solidFill>
                  <a:schemeClr val="tx1"/>
                </a:solidFill>
                <a:ea typeface="MS PGothic" panose="020B0600070205080204" pitchFamily="34" charset="-128"/>
                <a:cs typeface="Georgia"/>
              </a:rPr>
              <a:t>Brame</a:t>
            </a:r>
            <a:r>
              <a:rPr lang="en-US" sz="1100" dirty="0">
                <a:solidFill>
                  <a:schemeClr val="tx1"/>
                </a:solidFill>
                <a:ea typeface="MS PGothic" panose="020B0600070205080204" pitchFamily="34" charset="-128"/>
                <a:cs typeface="Georgia"/>
              </a:rPr>
              <a:t>, the mother of a veteran who was killed in 2018, was a crowd favorite who criticized Democrats’ lenient crime policies as a betrayal of minority communities</a:t>
            </a:r>
          </a:p>
        </p:txBody>
      </p:sp>
      <p:sp>
        <p:nvSpPr>
          <p:cNvPr id="19" name="Rounded Rectangle 44">
            <a:extLst>
              <a:ext uri="{FF2B5EF4-FFF2-40B4-BE49-F238E27FC236}">
                <a16:creationId xmlns:a16="http://schemas.microsoft.com/office/drawing/2014/main" id="{B7D42248-4FAD-7219-71FA-21F23B96CF8A}"/>
              </a:ext>
            </a:extLst>
          </p:cNvPr>
          <p:cNvSpPr/>
          <p:nvPr/>
        </p:nvSpPr>
        <p:spPr>
          <a:xfrm>
            <a:off x="2489201" y="1664721"/>
            <a:ext cx="2377440" cy="4297680"/>
          </a:xfrm>
          <a:prstGeom prst="roundRect">
            <a:avLst>
              <a:gd name="adj" fmla="val 4926"/>
            </a:avLst>
          </a:prstGeom>
          <a:noFill/>
          <a:ln w="285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tIns="1005840" rIns="91440" bIns="0" rtlCol="0" anchor="t"/>
          <a:lstStyle/>
          <a:p>
            <a:pPr marL="0" lvl="1" algn="ctr">
              <a:spcAft>
                <a:spcPts val="600"/>
              </a:spcAft>
              <a:defRPr/>
            </a:pPr>
            <a:r>
              <a:rPr lang="en-US" sz="1200" b="1" dirty="0">
                <a:solidFill>
                  <a:schemeClr val="accent1">
                    <a:lumMod val="75000"/>
                  </a:schemeClr>
                </a:solidFill>
                <a:ea typeface="MS PGothic" panose="020B0600070205080204" pitchFamily="34" charset="-128"/>
                <a:cs typeface="Georgia"/>
              </a:rPr>
              <a:t>TRUMP CHALLENGERS NOW ENDORSERS</a:t>
            </a:r>
          </a:p>
          <a:p>
            <a:pPr marL="171450" lvl="1" indent="-171450">
              <a:spcAft>
                <a:spcPts val="300"/>
              </a:spcAft>
              <a:buFont typeface="Arial" panose="020B0604020202020204" pitchFamily="34" charset="0"/>
              <a:buChar char="•"/>
              <a:defRPr/>
            </a:pPr>
            <a:r>
              <a:rPr lang="en-US" sz="1100" b="1" dirty="0">
                <a:solidFill>
                  <a:schemeClr val="tx1"/>
                </a:solidFill>
                <a:ea typeface="MS PGothic" panose="020B0600070205080204" pitchFamily="34" charset="-128"/>
                <a:cs typeface="Georgia"/>
              </a:rPr>
              <a:t>Ron DeSantis, Nikki Hayley, and Vivek Ramaswamy endorsed Trump</a:t>
            </a:r>
            <a:endParaRPr lang="en-US" sz="1100" dirty="0">
              <a:solidFill>
                <a:schemeClr val="tx1"/>
              </a:solidFill>
              <a:ea typeface="MS PGothic" panose="020B0600070205080204" pitchFamily="34" charset="-128"/>
              <a:cs typeface="Georgia"/>
            </a:endParaRPr>
          </a:p>
          <a:p>
            <a:pPr marL="171450" lvl="1" indent="-171450">
              <a:spcAft>
                <a:spcPts val="300"/>
              </a:spcAft>
              <a:buFont typeface="Arial" panose="020B0604020202020204" pitchFamily="34" charset="0"/>
              <a:buChar char="•"/>
              <a:defRPr/>
            </a:pPr>
            <a:r>
              <a:rPr lang="en-US" sz="1100" dirty="0">
                <a:solidFill>
                  <a:schemeClr val="tx1"/>
                </a:solidFill>
                <a:ea typeface="MS PGothic" panose="020B0600070205080204" pitchFamily="34" charset="-128"/>
                <a:cs typeface="Georgia"/>
              </a:rPr>
              <a:t>DeSantis received greater applause than Hayley while Hayley received a few boos</a:t>
            </a:r>
          </a:p>
          <a:p>
            <a:pPr marL="171450" lvl="1" indent="-171450">
              <a:spcAft>
                <a:spcPts val="300"/>
              </a:spcAft>
              <a:buFont typeface="Arial" panose="020B0604020202020204" pitchFamily="34" charset="0"/>
              <a:buChar char="•"/>
              <a:defRPr/>
            </a:pPr>
            <a:r>
              <a:rPr lang="en-US" sz="1100" dirty="0">
                <a:solidFill>
                  <a:schemeClr val="tx1"/>
                </a:solidFill>
                <a:ea typeface="MS PGothic" panose="020B0600070205080204" pitchFamily="34" charset="-128"/>
                <a:cs typeface="Georgia"/>
              </a:rPr>
              <a:t>Hayley praised Trump’s foreign policy and urged voters to support Trump over Biden for the “sake of our nation”</a:t>
            </a:r>
          </a:p>
          <a:p>
            <a:pPr marL="171450" lvl="1" indent="-171450">
              <a:spcAft>
                <a:spcPts val="300"/>
              </a:spcAft>
              <a:buFont typeface="Arial" panose="020B0604020202020204" pitchFamily="34" charset="0"/>
              <a:buChar char="•"/>
              <a:defRPr/>
            </a:pPr>
            <a:r>
              <a:rPr lang="en-US" sz="1100" dirty="0">
                <a:solidFill>
                  <a:schemeClr val="tx1"/>
                </a:solidFill>
                <a:ea typeface="MS PGothic" panose="020B0600070205080204" pitchFamily="34" charset="-128"/>
                <a:cs typeface="Georgia"/>
              </a:rPr>
              <a:t>DeSantis displayed unity amongst the party as he applauded Trump as a strong Commander in Chief and criticized Biden’s age</a:t>
            </a:r>
            <a:endParaRPr lang="en-US" sz="1100" b="1" dirty="0">
              <a:solidFill>
                <a:schemeClr val="tx1"/>
              </a:solidFill>
              <a:ea typeface="MS PGothic" panose="020B0600070205080204" pitchFamily="34" charset="-128"/>
              <a:cs typeface="Georgia"/>
            </a:endParaRPr>
          </a:p>
          <a:p>
            <a:pPr marL="0" lvl="1">
              <a:spcAft>
                <a:spcPts val="600"/>
              </a:spcAft>
              <a:defRPr/>
            </a:pPr>
            <a:endParaRPr lang="en-US" sz="1000" dirty="0">
              <a:solidFill>
                <a:schemeClr val="tx1"/>
              </a:solidFill>
              <a:ea typeface="MS PGothic" panose="020B0600070205080204" pitchFamily="34" charset="-128"/>
              <a:cs typeface="Georgia"/>
            </a:endParaRPr>
          </a:p>
        </p:txBody>
      </p:sp>
      <p:sp>
        <p:nvSpPr>
          <p:cNvPr id="20" name="Oval 19">
            <a:extLst>
              <a:ext uri="{FF2B5EF4-FFF2-40B4-BE49-F238E27FC236}">
                <a16:creationId xmlns:a16="http://schemas.microsoft.com/office/drawing/2014/main" id="{200326A7-16AE-ECF1-47B1-7EA52DFD825C}"/>
              </a:ext>
            </a:extLst>
          </p:cNvPr>
          <p:cNvSpPr/>
          <p:nvPr/>
        </p:nvSpPr>
        <p:spPr>
          <a:xfrm>
            <a:off x="8238650" y="1829128"/>
            <a:ext cx="803290" cy="803290"/>
          </a:xfrm>
          <a:prstGeom prst="ellipse">
            <a:avLst/>
          </a:prstGeom>
          <a:solidFill>
            <a:schemeClr val="accent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Oval 20">
            <a:extLst>
              <a:ext uri="{FF2B5EF4-FFF2-40B4-BE49-F238E27FC236}">
                <a16:creationId xmlns:a16="http://schemas.microsoft.com/office/drawing/2014/main" id="{9ACB1576-5914-0A2E-7CFC-5EC8515AF5D7}"/>
              </a:ext>
            </a:extLst>
          </p:cNvPr>
          <p:cNvSpPr/>
          <p:nvPr/>
        </p:nvSpPr>
        <p:spPr>
          <a:xfrm>
            <a:off x="3276276" y="1829128"/>
            <a:ext cx="803290" cy="803290"/>
          </a:xfrm>
          <a:prstGeom prst="ellipse">
            <a:avLst/>
          </a:prstGeom>
          <a:solidFill>
            <a:schemeClr val="accent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Oval 21">
            <a:extLst>
              <a:ext uri="{FF2B5EF4-FFF2-40B4-BE49-F238E27FC236}">
                <a16:creationId xmlns:a16="http://schemas.microsoft.com/office/drawing/2014/main" id="{1DFF5093-29E6-CB1E-F11E-E7FC9A7DF1E7}"/>
              </a:ext>
            </a:extLst>
          </p:cNvPr>
          <p:cNvSpPr/>
          <p:nvPr/>
        </p:nvSpPr>
        <p:spPr>
          <a:xfrm>
            <a:off x="5757463" y="1829128"/>
            <a:ext cx="803290" cy="803290"/>
          </a:xfrm>
          <a:prstGeom prst="ellipse">
            <a:avLst/>
          </a:prstGeom>
          <a:solidFill>
            <a:schemeClr val="accent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Graphic 20">
            <a:extLst>
              <a:ext uri="{FF2B5EF4-FFF2-40B4-BE49-F238E27FC236}">
                <a16:creationId xmlns:a16="http://schemas.microsoft.com/office/drawing/2014/main" id="{1DE3863B-2A59-25CF-2838-0DA1F710DFBE}"/>
              </a:ext>
            </a:extLst>
          </p:cNvPr>
          <p:cNvPicPr>
            <a:picLocks/>
          </p:cNvPicPr>
          <p:nvPr/>
        </p:nvPicPr>
        <p:blipFill>
          <a:blip r:embed="rId3">
            <a:extLst>
              <a:ext uri="{96DAC541-7B7A-43D3-8B79-37D633B846F1}">
                <asvg:svgBlip xmlns:asvg="http://schemas.microsoft.com/office/drawing/2016/SVG/main" r:embed="rId4"/>
              </a:ext>
            </a:extLst>
          </a:blip>
          <a:stretch>
            <a:fillRect/>
          </a:stretch>
        </p:blipFill>
        <p:spPr>
          <a:xfrm>
            <a:off x="3403601" y="1956453"/>
            <a:ext cx="548640" cy="548640"/>
          </a:xfrm>
          <a:prstGeom prst="rect">
            <a:avLst/>
          </a:prstGeom>
        </p:spPr>
      </p:pic>
      <p:pic>
        <p:nvPicPr>
          <p:cNvPr id="3" name="Graphic 2">
            <a:extLst>
              <a:ext uri="{FF2B5EF4-FFF2-40B4-BE49-F238E27FC236}">
                <a16:creationId xmlns:a16="http://schemas.microsoft.com/office/drawing/2014/main" id="{161C112C-54D0-C1A2-EA8A-D4AA607B8823}"/>
              </a:ext>
            </a:extLst>
          </p:cNvPr>
          <p:cNvPicPr>
            <a:picLocks/>
          </p:cNvPicPr>
          <p:nvPr/>
        </p:nvPicPr>
        <p:blipFill>
          <a:blip r:embed="rId5">
            <a:extLst>
              <a:ext uri="{96DAC541-7B7A-43D3-8B79-37D633B846F1}">
                <asvg:svgBlip xmlns:asvg="http://schemas.microsoft.com/office/drawing/2016/SVG/main" r:embed="rId6"/>
              </a:ext>
            </a:extLst>
          </a:blip>
          <a:stretch>
            <a:fillRect/>
          </a:stretch>
        </p:blipFill>
        <p:spPr>
          <a:xfrm>
            <a:off x="8365975" y="1956453"/>
            <a:ext cx="548640" cy="548640"/>
          </a:xfrm>
          <a:prstGeom prst="rect">
            <a:avLst/>
          </a:prstGeom>
        </p:spPr>
      </p:pic>
      <p:pic>
        <p:nvPicPr>
          <p:cNvPr id="5" name="Graphic 4">
            <a:extLst>
              <a:ext uri="{FF2B5EF4-FFF2-40B4-BE49-F238E27FC236}">
                <a16:creationId xmlns:a16="http://schemas.microsoft.com/office/drawing/2014/main" id="{B6D68C75-AD57-548A-965A-9F40F6702177}"/>
              </a:ext>
            </a:extLst>
          </p:cNvPr>
          <p:cNvPicPr>
            <a:picLocks/>
          </p:cNvPicPr>
          <p:nvPr/>
        </p:nvPicPr>
        <p:blipFill>
          <a:blip r:embed="rId7">
            <a:extLst>
              <a:ext uri="{96DAC541-7B7A-43D3-8B79-37D633B846F1}">
                <asvg:svgBlip xmlns:asvg="http://schemas.microsoft.com/office/drawing/2016/SVG/main" r:embed="rId8"/>
              </a:ext>
            </a:extLst>
          </a:blip>
          <a:stretch>
            <a:fillRect/>
          </a:stretch>
        </p:blipFill>
        <p:spPr>
          <a:xfrm>
            <a:off x="5842401" y="1871680"/>
            <a:ext cx="633413" cy="633413"/>
          </a:xfrm>
          <a:prstGeom prst="rect">
            <a:avLst/>
          </a:prstGeom>
        </p:spPr>
      </p:pic>
    </p:spTree>
    <p:extLst>
      <p:ext uri="{BB962C8B-B14F-4D97-AF65-F5344CB8AC3E}">
        <p14:creationId xmlns:p14="http://schemas.microsoft.com/office/powerpoint/2010/main" val="37495312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7BB4D23-ECA0-D9B5-0304-2552D263A54F}"/>
              </a:ext>
            </a:extLst>
          </p:cNvPr>
          <p:cNvSpPr>
            <a:spLocks noGrp="1"/>
          </p:cNvSpPr>
          <p:nvPr>
            <p:ph type="title"/>
          </p:nvPr>
        </p:nvSpPr>
        <p:spPr/>
        <p:txBody>
          <a:bodyPr/>
          <a:lstStyle/>
          <a:p>
            <a:r>
              <a:rPr lang="en-US" dirty="0"/>
              <a:t>RNC recap: Wednesday, July 17</a:t>
            </a:r>
          </a:p>
        </p:txBody>
      </p:sp>
      <p:sp>
        <p:nvSpPr>
          <p:cNvPr id="7" name="TextBox 6">
            <a:extLst>
              <a:ext uri="{FF2B5EF4-FFF2-40B4-BE49-F238E27FC236}">
                <a16:creationId xmlns:a16="http://schemas.microsoft.com/office/drawing/2014/main" id="{F8C63024-2CEB-81EA-E6D9-3B2F597DC039}"/>
              </a:ext>
            </a:extLst>
          </p:cNvPr>
          <p:cNvSpPr txBox="1"/>
          <p:nvPr/>
        </p:nvSpPr>
        <p:spPr>
          <a:xfrm>
            <a:off x="2160991" y="6224623"/>
            <a:ext cx="6174556" cy="200055"/>
          </a:xfrm>
          <a:prstGeom prst="rect">
            <a:avLst/>
          </a:prstGeom>
          <a:noFill/>
        </p:spPr>
        <p:txBody>
          <a:bodyPr wrap="square" rtlCol="0" anchor="b">
            <a:noAutofit/>
          </a:bodyPr>
          <a:lstStyle/>
          <a:p>
            <a:r>
              <a:rPr lang="en-US" sz="700" spc="200" dirty="0">
                <a:solidFill>
                  <a:schemeClr val="bg2">
                    <a:lumMod val="50000"/>
                  </a:schemeClr>
                </a:solidFill>
              </a:rPr>
              <a:t>SOURCE</a:t>
            </a:r>
            <a:r>
              <a:rPr lang="en-US" sz="700" spc="200" dirty="0">
                <a:solidFill>
                  <a:schemeClr val="bg2">
                    <a:lumMod val="75000"/>
                  </a:schemeClr>
                </a:solidFill>
              </a:rPr>
              <a:t> </a:t>
            </a:r>
            <a:r>
              <a:rPr lang="en-US" sz="700" dirty="0">
                <a:solidFill>
                  <a:schemeClr val="bg2">
                    <a:lumMod val="75000"/>
                  </a:schemeClr>
                </a:solidFill>
              </a:rPr>
              <a:t>The Washington Post, CBS, NPR, NY Times.</a:t>
            </a:r>
          </a:p>
        </p:txBody>
      </p:sp>
      <p:sp>
        <p:nvSpPr>
          <p:cNvPr id="8" name="TextBox 7">
            <a:extLst>
              <a:ext uri="{FF2B5EF4-FFF2-40B4-BE49-F238E27FC236}">
                <a16:creationId xmlns:a16="http://schemas.microsoft.com/office/drawing/2014/main" id="{C3B41833-9E55-8025-857D-9DBB4558BEBF}"/>
              </a:ext>
            </a:extLst>
          </p:cNvPr>
          <p:cNvSpPr txBox="1"/>
          <p:nvPr/>
        </p:nvSpPr>
        <p:spPr>
          <a:xfrm>
            <a:off x="2160989" y="6345589"/>
            <a:ext cx="2685329" cy="200055"/>
          </a:xfrm>
          <a:prstGeom prst="rect">
            <a:avLst/>
          </a:prstGeom>
          <a:noFill/>
        </p:spPr>
        <p:txBody>
          <a:bodyPr wrap="square" rtlCol="0">
            <a:spAutoFit/>
          </a:bodyPr>
          <a:lstStyle/>
          <a:p>
            <a:pPr defTabSz="457200"/>
            <a:r>
              <a:rPr lang="en-US" sz="700" spc="200" dirty="0">
                <a:solidFill>
                  <a:schemeClr val="accent1"/>
                </a:solidFill>
              </a:rPr>
              <a:t>PRESENTATION CENTER </a:t>
            </a:r>
            <a:r>
              <a:rPr lang="en-US" sz="700" dirty="0">
                <a:solidFill>
                  <a:schemeClr val="bg2">
                    <a:lumMod val="75000"/>
                  </a:schemeClr>
                </a:solidFill>
              </a:rPr>
              <a:t>7/18/24</a:t>
            </a:r>
          </a:p>
        </p:txBody>
      </p:sp>
      <p:sp>
        <p:nvSpPr>
          <p:cNvPr id="9" name="Rounded Rectangle 44">
            <a:extLst>
              <a:ext uri="{FF2B5EF4-FFF2-40B4-BE49-F238E27FC236}">
                <a16:creationId xmlns:a16="http://schemas.microsoft.com/office/drawing/2014/main" id="{B5BC03C5-A537-3C24-A0A1-7C967BA40B96}"/>
              </a:ext>
            </a:extLst>
          </p:cNvPr>
          <p:cNvSpPr/>
          <p:nvPr/>
        </p:nvSpPr>
        <p:spPr>
          <a:xfrm>
            <a:off x="4970388" y="1664721"/>
            <a:ext cx="2377440" cy="4297680"/>
          </a:xfrm>
          <a:prstGeom prst="roundRect">
            <a:avLst>
              <a:gd name="adj" fmla="val 4926"/>
            </a:avLst>
          </a:prstGeom>
          <a:noFill/>
          <a:ln w="285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tIns="1005840" rIns="91440" bIns="0" rtlCol="0" anchor="t"/>
          <a:lstStyle/>
          <a:p>
            <a:pPr marL="0" lvl="1" algn="ctr">
              <a:spcAft>
                <a:spcPts val="600"/>
              </a:spcAft>
              <a:defRPr/>
            </a:pPr>
            <a:r>
              <a:rPr lang="en-US" sz="1200" b="1" dirty="0">
                <a:solidFill>
                  <a:schemeClr val="accent1">
                    <a:lumMod val="75000"/>
                  </a:schemeClr>
                </a:solidFill>
                <a:ea typeface="MS PGothic" panose="020B0600070205080204" pitchFamily="34" charset="-128"/>
                <a:cs typeface="Georgia"/>
              </a:rPr>
              <a:t>FOREIGN POLICY</a:t>
            </a:r>
          </a:p>
          <a:p>
            <a:pPr marL="171450" lvl="1" indent="-171450">
              <a:spcAft>
                <a:spcPts val="300"/>
              </a:spcAft>
              <a:buFont typeface="Arial" panose="020B0604020202020204" pitchFamily="34" charset="0"/>
              <a:buChar char="•"/>
              <a:defRPr/>
            </a:pPr>
            <a:r>
              <a:rPr lang="en-US" sz="1100" b="1" dirty="0">
                <a:solidFill>
                  <a:schemeClr val="tx1"/>
                </a:solidFill>
                <a:ea typeface="MS PGothic" panose="020B0600070205080204" pitchFamily="34" charset="-128"/>
                <a:cs typeface="Georgia"/>
              </a:rPr>
              <a:t>Severe critiques of Biden’s Afghanistan withdrawal </a:t>
            </a:r>
            <a:r>
              <a:rPr lang="en-US" sz="1100" dirty="0">
                <a:solidFill>
                  <a:schemeClr val="tx1"/>
                </a:solidFill>
                <a:ea typeface="MS PGothic" panose="020B0600070205080204" pitchFamily="34" charset="-128"/>
                <a:cs typeface="Georgia"/>
              </a:rPr>
              <a:t>were delivered in emotional speeches of 6 out of 13 of the servicemen killed</a:t>
            </a:r>
          </a:p>
          <a:p>
            <a:pPr marL="171450" lvl="1" indent="-171450">
              <a:spcAft>
                <a:spcPts val="300"/>
              </a:spcAft>
              <a:buFont typeface="Arial" panose="020B0604020202020204" pitchFamily="34" charset="0"/>
              <a:buChar char="•"/>
              <a:defRPr/>
            </a:pPr>
            <a:r>
              <a:rPr lang="en-US" sz="1100" dirty="0">
                <a:solidFill>
                  <a:schemeClr val="tx1"/>
                </a:solidFill>
                <a:ea typeface="MS PGothic" panose="020B0600070205080204" pitchFamily="34" charset="-128"/>
                <a:cs typeface="Georgia"/>
              </a:rPr>
              <a:t>Elected Republican officials blamed Biden’s weakness as Commander in Chief for the Russia-Ukraine and Israel-Hamas conflicts</a:t>
            </a:r>
          </a:p>
          <a:p>
            <a:pPr marL="171450" lvl="1" indent="-171450">
              <a:spcAft>
                <a:spcPts val="300"/>
              </a:spcAft>
              <a:buFont typeface="Arial" panose="020B0604020202020204" pitchFamily="34" charset="0"/>
              <a:buChar char="•"/>
              <a:defRPr/>
            </a:pPr>
            <a:r>
              <a:rPr lang="en-US" sz="1100" dirty="0">
                <a:solidFill>
                  <a:schemeClr val="tx1"/>
                </a:solidFill>
                <a:ea typeface="MS PGothic" panose="020B0600070205080204" pitchFamily="34" charset="-128"/>
                <a:cs typeface="Georgia"/>
              </a:rPr>
              <a:t>Parents of an American hostage still held by Hamas recounted the personal phone call they received from Trump as </a:t>
            </a:r>
            <a:r>
              <a:rPr lang="en-US" sz="1100" b="1" dirty="0">
                <a:solidFill>
                  <a:schemeClr val="tx1"/>
                </a:solidFill>
                <a:ea typeface="MS PGothic" panose="020B0600070205080204" pitchFamily="34" charset="-128"/>
                <a:cs typeface="Georgia"/>
              </a:rPr>
              <a:t>Republicans gave their support to Israel</a:t>
            </a:r>
          </a:p>
        </p:txBody>
      </p:sp>
      <p:sp>
        <p:nvSpPr>
          <p:cNvPr id="10" name="Rounded Rectangle 44">
            <a:extLst>
              <a:ext uri="{FF2B5EF4-FFF2-40B4-BE49-F238E27FC236}">
                <a16:creationId xmlns:a16="http://schemas.microsoft.com/office/drawing/2014/main" id="{EA01F8D5-4746-8053-42D4-3B8D0287163D}"/>
              </a:ext>
            </a:extLst>
          </p:cNvPr>
          <p:cNvSpPr/>
          <p:nvPr/>
        </p:nvSpPr>
        <p:spPr>
          <a:xfrm>
            <a:off x="7451575" y="1664721"/>
            <a:ext cx="2377440" cy="4297680"/>
          </a:xfrm>
          <a:prstGeom prst="roundRect">
            <a:avLst>
              <a:gd name="adj" fmla="val 4926"/>
            </a:avLst>
          </a:prstGeom>
          <a:noFill/>
          <a:ln w="285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tIns="1005840" rIns="91440" bIns="0" rtlCol="0" anchor="t"/>
          <a:lstStyle/>
          <a:p>
            <a:pPr marL="0" lvl="1" algn="ctr">
              <a:spcAft>
                <a:spcPts val="600"/>
              </a:spcAft>
              <a:defRPr/>
            </a:pPr>
            <a:r>
              <a:rPr lang="en-US" sz="1200" b="1" dirty="0">
                <a:solidFill>
                  <a:schemeClr val="accent1">
                    <a:lumMod val="75000"/>
                  </a:schemeClr>
                </a:solidFill>
                <a:ea typeface="MS PGothic" panose="020B0600070205080204" pitchFamily="34" charset="-128"/>
                <a:cs typeface="Georgia"/>
              </a:rPr>
              <a:t>FAMILY AFFAIR</a:t>
            </a:r>
          </a:p>
          <a:p>
            <a:pPr marL="171450" lvl="1" indent="-171450">
              <a:spcAft>
                <a:spcPts val="300"/>
              </a:spcAft>
              <a:buFont typeface="Arial" panose="020B0604020202020204" pitchFamily="34" charset="0"/>
              <a:buChar char="•"/>
              <a:defRPr/>
            </a:pPr>
            <a:r>
              <a:rPr lang="en-US" sz="1100" b="1" dirty="0">
                <a:solidFill>
                  <a:schemeClr val="tx1"/>
                </a:solidFill>
                <a:ea typeface="MS PGothic" panose="020B0600070205080204" pitchFamily="34" charset="-128"/>
                <a:cs typeface="Georgia"/>
              </a:rPr>
              <a:t>Donald Trump Jr., his daughter Kai Trump, and his fiancée Kimberly Guilfoyle all spoke </a:t>
            </a:r>
            <a:r>
              <a:rPr lang="en-US" sz="1100" dirty="0">
                <a:solidFill>
                  <a:schemeClr val="tx1"/>
                </a:solidFill>
                <a:ea typeface="MS PGothic" panose="020B0600070205080204" pitchFamily="34" charset="-128"/>
                <a:cs typeface="Georgia"/>
              </a:rPr>
              <a:t>about Trump’s strength through the assassination attempt</a:t>
            </a:r>
          </a:p>
          <a:p>
            <a:pPr marL="171450" lvl="1" indent="-171450">
              <a:spcAft>
                <a:spcPts val="300"/>
              </a:spcAft>
              <a:buFont typeface="Arial" panose="020B0604020202020204" pitchFamily="34" charset="0"/>
              <a:buChar char="•"/>
              <a:defRPr/>
            </a:pPr>
            <a:r>
              <a:rPr lang="en-US" sz="1100" dirty="0">
                <a:solidFill>
                  <a:schemeClr val="tx1"/>
                </a:solidFill>
                <a:ea typeface="MS PGothic" panose="020B0600070205080204" pitchFamily="34" charset="-128"/>
                <a:cs typeface="Georgia"/>
              </a:rPr>
              <a:t>Usha Vance introduced her husband before his speech with admiration for his service in the Marines</a:t>
            </a:r>
          </a:p>
          <a:p>
            <a:pPr marL="171450" lvl="1" indent="-171450">
              <a:spcAft>
                <a:spcPts val="300"/>
              </a:spcAft>
              <a:buFont typeface="Arial" panose="020B0604020202020204" pitchFamily="34" charset="0"/>
              <a:buChar char="•"/>
              <a:defRPr/>
            </a:pPr>
            <a:r>
              <a:rPr lang="en-US" sz="1100" dirty="0">
                <a:solidFill>
                  <a:schemeClr val="tx1"/>
                </a:solidFill>
                <a:ea typeface="MS PGothic" panose="020B0600070205080204" pitchFamily="34" charset="-128"/>
                <a:cs typeface="Georgia"/>
              </a:rPr>
              <a:t>Four convicted criminals seen as close Trump allies attended; previous trade adviser Peter Navarro claimed himself and Trump were </a:t>
            </a:r>
            <a:r>
              <a:rPr lang="en-US" sz="1100" b="1" dirty="0">
                <a:solidFill>
                  <a:schemeClr val="tx1"/>
                </a:solidFill>
                <a:ea typeface="MS PGothic" panose="020B0600070205080204" pitchFamily="34" charset="-128"/>
                <a:cs typeface="Georgia"/>
              </a:rPr>
              <a:t>wrongfully convicted as political prosecution</a:t>
            </a:r>
          </a:p>
        </p:txBody>
      </p:sp>
      <p:sp>
        <p:nvSpPr>
          <p:cNvPr id="19" name="Rounded Rectangle 44">
            <a:extLst>
              <a:ext uri="{FF2B5EF4-FFF2-40B4-BE49-F238E27FC236}">
                <a16:creationId xmlns:a16="http://schemas.microsoft.com/office/drawing/2014/main" id="{B7D42248-4FAD-7219-71FA-21F23B96CF8A}"/>
              </a:ext>
            </a:extLst>
          </p:cNvPr>
          <p:cNvSpPr/>
          <p:nvPr/>
        </p:nvSpPr>
        <p:spPr>
          <a:xfrm>
            <a:off x="2489201" y="1664721"/>
            <a:ext cx="2377440" cy="4297680"/>
          </a:xfrm>
          <a:prstGeom prst="roundRect">
            <a:avLst>
              <a:gd name="adj" fmla="val 4926"/>
            </a:avLst>
          </a:prstGeom>
          <a:noFill/>
          <a:ln w="285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tIns="1005840" rIns="91440" bIns="0" rtlCol="0" anchor="t"/>
          <a:lstStyle/>
          <a:p>
            <a:pPr marL="0" lvl="1" algn="ctr">
              <a:spcAft>
                <a:spcPts val="600"/>
              </a:spcAft>
              <a:defRPr/>
            </a:pPr>
            <a:r>
              <a:rPr lang="en-US" sz="1200" b="1" dirty="0">
                <a:solidFill>
                  <a:schemeClr val="accent1">
                    <a:lumMod val="75000"/>
                  </a:schemeClr>
                </a:solidFill>
                <a:ea typeface="MS PGothic" panose="020B0600070205080204" pitchFamily="34" charset="-128"/>
                <a:cs typeface="Georgia"/>
              </a:rPr>
              <a:t>FIRST SPEECH BY RUNNING MATE JD VANCE</a:t>
            </a:r>
          </a:p>
          <a:p>
            <a:pPr marL="171450" lvl="1" indent="-171450">
              <a:spcAft>
                <a:spcPts val="300"/>
              </a:spcAft>
              <a:buFont typeface="Arial" panose="020B0604020202020204" pitchFamily="34" charset="0"/>
              <a:buChar char="•"/>
              <a:defRPr/>
            </a:pPr>
            <a:r>
              <a:rPr lang="en-US" sz="1100" dirty="0">
                <a:solidFill>
                  <a:schemeClr val="tx1"/>
                </a:solidFill>
                <a:ea typeface="MS PGothic" panose="020B0600070205080204" pitchFamily="34" charset="-128"/>
                <a:cs typeface="Georgia"/>
              </a:rPr>
              <a:t>Senator Vance depicted his biography, political visions, and young age for nearly an hour</a:t>
            </a:r>
          </a:p>
          <a:p>
            <a:pPr marL="171450" lvl="1" indent="-171450">
              <a:spcAft>
                <a:spcPts val="300"/>
              </a:spcAft>
              <a:buFont typeface="Arial" panose="020B0604020202020204" pitchFamily="34" charset="0"/>
              <a:buChar char="•"/>
              <a:defRPr/>
            </a:pPr>
            <a:r>
              <a:rPr lang="en-US" sz="1100" b="1" dirty="0">
                <a:solidFill>
                  <a:schemeClr val="tx1"/>
                </a:solidFill>
                <a:ea typeface="MS PGothic" panose="020B0600070205080204" pitchFamily="34" charset="-128"/>
                <a:cs typeface="Georgia"/>
              </a:rPr>
              <a:t>Vance appealed to common American workers </a:t>
            </a:r>
            <a:r>
              <a:rPr lang="en-US" sz="1100" dirty="0">
                <a:solidFill>
                  <a:schemeClr val="tx1"/>
                </a:solidFill>
                <a:ea typeface="MS PGothic" panose="020B0600070205080204" pitchFamily="34" charset="-128"/>
                <a:cs typeface="Georgia"/>
              </a:rPr>
              <a:t>by emphasizing increases to American-made products and not catering to elites</a:t>
            </a:r>
          </a:p>
          <a:p>
            <a:pPr marL="171450" lvl="1" indent="-171450">
              <a:spcAft>
                <a:spcPts val="300"/>
              </a:spcAft>
              <a:buFont typeface="Arial" panose="020B0604020202020204" pitchFamily="34" charset="0"/>
              <a:buChar char="•"/>
              <a:defRPr/>
            </a:pPr>
            <a:r>
              <a:rPr lang="en-US" sz="1100" dirty="0">
                <a:solidFill>
                  <a:schemeClr val="tx1"/>
                </a:solidFill>
                <a:ea typeface="MS PGothic" panose="020B0600070205080204" pitchFamily="34" charset="-128"/>
                <a:cs typeface="Georgia"/>
              </a:rPr>
              <a:t>Almost as important was what Vance did not speak on; Vance did not express support for a  widespread abortion ban, his opposition to America funding for Ukraine, or his 2020 election denials</a:t>
            </a:r>
            <a:endParaRPr lang="en-US" sz="1000" dirty="0">
              <a:solidFill>
                <a:schemeClr val="tx1"/>
              </a:solidFill>
              <a:ea typeface="MS PGothic" panose="020B0600070205080204" pitchFamily="34" charset="-128"/>
              <a:cs typeface="Georgia"/>
            </a:endParaRPr>
          </a:p>
        </p:txBody>
      </p:sp>
      <p:sp>
        <p:nvSpPr>
          <p:cNvPr id="20" name="Oval 19">
            <a:extLst>
              <a:ext uri="{FF2B5EF4-FFF2-40B4-BE49-F238E27FC236}">
                <a16:creationId xmlns:a16="http://schemas.microsoft.com/office/drawing/2014/main" id="{200326A7-16AE-ECF1-47B1-7EA52DFD825C}"/>
              </a:ext>
            </a:extLst>
          </p:cNvPr>
          <p:cNvSpPr/>
          <p:nvPr/>
        </p:nvSpPr>
        <p:spPr>
          <a:xfrm>
            <a:off x="8238650" y="1829128"/>
            <a:ext cx="803290" cy="803290"/>
          </a:xfrm>
          <a:prstGeom prst="ellipse">
            <a:avLst/>
          </a:prstGeom>
          <a:solidFill>
            <a:schemeClr val="accent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Oval 20">
            <a:extLst>
              <a:ext uri="{FF2B5EF4-FFF2-40B4-BE49-F238E27FC236}">
                <a16:creationId xmlns:a16="http://schemas.microsoft.com/office/drawing/2014/main" id="{9ACB1576-5914-0A2E-7CFC-5EC8515AF5D7}"/>
              </a:ext>
            </a:extLst>
          </p:cNvPr>
          <p:cNvSpPr/>
          <p:nvPr/>
        </p:nvSpPr>
        <p:spPr>
          <a:xfrm>
            <a:off x="3276276" y="1829128"/>
            <a:ext cx="803290" cy="803290"/>
          </a:xfrm>
          <a:prstGeom prst="ellipse">
            <a:avLst/>
          </a:prstGeom>
          <a:solidFill>
            <a:schemeClr val="accent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Oval 21">
            <a:extLst>
              <a:ext uri="{FF2B5EF4-FFF2-40B4-BE49-F238E27FC236}">
                <a16:creationId xmlns:a16="http://schemas.microsoft.com/office/drawing/2014/main" id="{1DFF5093-29E6-CB1E-F11E-E7FC9A7DF1E7}"/>
              </a:ext>
            </a:extLst>
          </p:cNvPr>
          <p:cNvSpPr/>
          <p:nvPr/>
        </p:nvSpPr>
        <p:spPr>
          <a:xfrm>
            <a:off x="5757463" y="1829128"/>
            <a:ext cx="803290" cy="803290"/>
          </a:xfrm>
          <a:prstGeom prst="ellipse">
            <a:avLst/>
          </a:prstGeom>
          <a:solidFill>
            <a:schemeClr val="accent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Graphic 4" descr="Earth globe: Americas with solid fill">
            <a:extLst>
              <a:ext uri="{FF2B5EF4-FFF2-40B4-BE49-F238E27FC236}">
                <a16:creationId xmlns:a16="http://schemas.microsoft.com/office/drawing/2014/main" id="{41F3BD50-816C-8FD7-CD7E-23249485EE42}"/>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793348" y="1865013"/>
            <a:ext cx="731519" cy="731519"/>
          </a:xfrm>
          <a:prstGeom prst="rect">
            <a:avLst/>
          </a:prstGeom>
        </p:spPr>
      </p:pic>
      <p:pic>
        <p:nvPicPr>
          <p:cNvPr id="11" name="Graphic 10" descr="Office worker male outline">
            <a:extLst>
              <a:ext uri="{FF2B5EF4-FFF2-40B4-BE49-F238E27FC236}">
                <a16:creationId xmlns:a16="http://schemas.microsoft.com/office/drawing/2014/main" id="{4E0195B8-5866-C537-9E40-6097FAC93ED6}"/>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3368358" y="1931688"/>
            <a:ext cx="619125" cy="619125"/>
          </a:xfrm>
          <a:prstGeom prst="rect">
            <a:avLst/>
          </a:prstGeom>
        </p:spPr>
      </p:pic>
      <p:pic>
        <p:nvPicPr>
          <p:cNvPr id="13" name="Graphic 12" descr="Group outline">
            <a:extLst>
              <a:ext uri="{FF2B5EF4-FFF2-40B4-BE49-F238E27FC236}">
                <a16:creationId xmlns:a16="http://schemas.microsoft.com/office/drawing/2014/main" id="{944A4FDB-506A-F1BF-CD9B-7AD11E2F8BF8}"/>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8301758" y="1892235"/>
            <a:ext cx="677074" cy="677074"/>
          </a:xfrm>
          <a:prstGeom prst="rect">
            <a:avLst/>
          </a:prstGeom>
        </p:spPr>
      </p:pic>
    </p:spTree>
    <p:extLst>
      <p:ext uri="{BB962C8B-B14F-4D97-AF65-F5344CB8AC3E}">
        <p14:creationId xmlns:p14="http://schemas.microsoft.com/office/powerpoint/2010/main" val="11867744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7BB4D23-ECA0-D9B5-0304-2552D263A54F}"/>
              </a:ext>
            </a:extLst>
          </p:cNvPr>
          <p:cNvSpPr>
            <a:spLocks noGrp="1"/>
          </p:cNvSpPr>
          <p:nvPr>
            <p:ph type="title"/>
          </p:nvPr>
        </p:nvSpPr>
        <p:spPr/>
        <p:txBody>
          <a:bodyPr/>
          <a:lstStyle/>
          <a:p>
            <a:r>
              <a:rPr lang="en-US" dirty="0"/>
              <a:t>RNC recap: Thursday, July 18</a:t>
            </a:r>
          </a:p>
        </p:txBody>
      </p:sp>
      <p:sp>
        <p:nvSpPr>
          <p:cNvPr id="7" name="TextBox 6">
            <a:extLst>
              <a:ext uri="{FF2B5EF4-FFF2-40B4-BE49-F238E27FC236}">
                <a16:creationId xmlns:a16="http://schemas.microsoft.com/office/drawing/2014/main" id="{F8C63024-2CEB-81EA-E6D9-3B2F597DC039}"/>
              </a:ext>
            </a:extLst>
          </p:cNvPr>
          <p:cNvSpPr txBox="1"/>
          <p:nvPr/>
        </p:nvSpPr>
        <p:spPr>
          <a:xfrm>
            <a:off x="2160991" y="6224623"/>
            <a:ext cx="6174556" cy="200055"/>
          </a:xfrm>
          <a:prstGeom prst="rect">
            <a:avLst/>
          </a:prstGeom>
          <a:noFill/>
        </p:spPr>
        <p:txBody>
          <a:bodyPr wrap="square" rtlCol="0" anchor="b">
            <a:noAutofit/>
          </a:bodyPr>
          <a:lstStyle/>
          <a:p>
            <a:r>
              <a:rPr lang="en-US" sz="700" spc="200" dirty="0">
                <a:solidFill>
                  <a:schemeClr val="bg2">
                    <a:lumMod val="50000"/>
                  </a:schemeClr>
                </a:solidFill>
              </a:rPr>
              <a:t>SOURCE</a:t>
            </a:r>
            <a:r>
              <a:rPr lang="en-US" sz="700" spc="200" dirty="0">
                <a:solidFill>
                  <a:schemeClr val="bg2">
                    <a:lumMod val="75000"/>
                  </a:schemeClr>
                </a:solidFill>
              </a:rPr>
              <a:t> </a:t>
            </a:r>
            <a:r>
              <a:rPr lang="en-US" sz="700" dirty="0">
                <a:solidFill>
                  <a:schemeClr val="bg2">
                    <a:lumMod val="75000"/>
                  </a:schemeClr>
                </a:solidFill>
              </a:rPr>
              <a:t>CNN, NBC News, NY Times, Politico.</a:t>
            </a:r>
          </a:p>
        </p:txBody>
      </p:sp>
      <p:sp>
        <p:nvSpPr>
          <p:cNvPr id="8" name="TextBox 7">
            <a:extLst>
              <a:ext uri="{FF2B5EF4-FFF2-40B4-BE49-F238E27FC236}">
                <a16:creationId xmlns:a16="http://schemas.microsoft.com/office/drawing/2014/main" id="{C3B41833-9E55-8025-857D-9DBB4558BEBF}"/>
              </a:ext>
            </a:extLst>
          </p:cNvPr>
          <p:cNvSpPr txBox="1"/>
          <p:nvPr/>
        </p:nvSpPr>
        <p:spPr>
          <a:xfrm>
            <a:off x="2160989" y="6345589"/>
            <a:ext cx="2685329" cy="200055"/>
          </a:xfrm>
          <a:prstGeom prst="rect">
            <a:avLst/>
          </a:prstGeom>
          <a:noFill/>
        </p:spPr>
        <p:txBody>
          <a:bodyPr wrap="square" rtlCol="0">
            <a:spAutoFit/>
          </a:bodyPr>
          <a:lstStyle/>
          <a:p>
            <a:pPr defTabSz="457200"/>
            <a:r>
              <a:rPr lang="en-US" sz="700" spc="200" dirty="0">
                <a:solidFill>
                  <a:schemeClr val="accent1"/>
                </a:solidFill>
              </a:rPr>
              <a:t>PRESENTATION CENTER </a:t>
            </a:r>
            <a:r>
              <a:rPr lang="en-US" sz="700" dirty="0">
                <a:solidFill>
                  <a:schemeClr val="bg2">
                    <a:lumMod val="75000"/>
                  </a:schemeClr>
                </a:solidFill>
              </a:rPr>
              <a:t>7/19/24</a:t>
            </a:r>
          </a:p>
        </p:txBody>
      </p:sp>
      <p:sp>
        <p:nvSpPr>
          <p:cNvPr id="9" name="Rounded Rectangle 44">
            <a:extLst>
              <a:ext uri="{FF2B5EF4-FFF2-40B4-BE49-F238E27FC236}">
                <a16:creationId xmlns:a16="http://schemas.microsoft.com/office/drawing/2014/main" id="{B5BC03C5-A537-3C24-A0A1-7C967BA40B96}"/>
              </a:ext>
            </a:extLst>
          </p:cNvPr>
          <p:cNvSpPr/>
          <p:nvPr/>
        </p:nvSpPr>
        <p:spPr>
          <a:xfrm>
            <a:off x="4970388" y="1664721"/>
            <a:ext cx="2377440" cy="4297680"/>
          </a:xfrm>
          <a:prstGeom prst="roundRect">
            <a:avLst>
              <a:gd name="adj" fmla="val 4926"/>
            </a:avLst>
          </a:prstGeom>
          <a:noFill/>
          <a:ln w="285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tIns="1005840" rIns="91440" bIns="0" rtlCol="0" anchor="t"/>
          <a:lstStyle/>
          <a:p>
            <a:pPr marL="0" lvl="1" algn="ctr">
              <a:spcAft>
                <a:spcPts val="600"/>
              </a:spcAft>
              <a:defRPr/>
            </a:pPr>
            <a:r>
              <a:rPr lang="en-US" sz="1200" b="1" dirty="0">
                <a:solidFill>
                  <a:schemeClr val="accent1">
                    <a:lumMod val="75000"/>
                  </a:schemeClr>
                </a:solidFill>
                <a:ea typeface="MS PGothic" panose="020B0600070205080204" pitchFamily="34" charset="-128"/>
                <a:cs typeface="Georgia"/>
              </a:rPr>
              <a:t>UNITY AND DIVISION</a:t>
            </a:r>
            <a:endParaRPr lang="en-US" sz="1100" dirty="0">
              <a:solidFill>
                <a:schemeClr val="tx1"/>
              </a:solidFill>
              <a:ea typeface="MS PGothic" panose="020B0600070205080204" pitchFamily="34" charset="-128"/>
              <a:cs typeface="Georgia"/>
            </a:endParaRPr>
          </a:p>
          <a:p>
            <a:pPr marL="171450" lvl="1" indent="-171450">
              <a:spcAft>
                <a:spcPts val="300"/>
              </a:spcAft>
              <a:buFont typeface="Arial" panose="020B0604020202020204" pitchFamily="34" charset="0"/>
              <a:buChar char="•"/>
              <a:defRPr/>
            </a:pPr>
            <a:endParaRPr lang="en-US" sz="1100" dirty="0">
              <a:solidFill>
                <a:schemeClr val="tx1"/>
              </a:solidFill>
              <a:ea typeface="MS PGothic" panose="020B0600070205080204" pitchFamily="34" charset="-128"/>
              <a:cs typeface="Georgia"/>
            </a:endParaRPr>
          </a:p>
          <a:p>
            <a:pPr marL="171450" lvl="1" indent="-171450">
              <a:spcAft>
                <a:spcPts val="300"/>
              </a:spcAft>
              <a:buFont typeface="Arial" panose="020B0604020202020204" pitchFamily="34" charset="0"/>
              <a:buChar char="•"/>
              <a:defRPr/>
            </a:pPr>
            <a:r>
              <a:rPr lang="en-US" sz="1100" dirty="0">
                <a:solidFill>
                  <a:schemeClr val="tx1"/>
                </a:solidFill>
                <a:ea typeface="MS PGothic" panose="020B0600070205080204" pitchFamily="34" charset="-128"/>
                <a:cs typeface="Georgia"/>
              </a:rPr>
              <a:t>The beginning of Trump’s speech focused on the </a:t>
            </a:r>
            <a:r>
              <a:rPr lang="en-US" sz="1100" b="1" dirty="0">
                <a:solidFill>
                  <a:schemeClr val="tx1"/>
                </a:solidFill>
                <a:ea typeface="MS PGothic" panose="020B0600070205080204" pitchFamily="34" charset="-128"/>
                <a:cs typeface="Georgia"/>
              </a:rPr>
              <a:t>assassination attempt in granular detail</a:t>
            </a:r>
            <a:r>
              <a:rPr lang="en-US" sz="1100" dirty="0">
                <a:solidFill>
                  <a:schemeClr val="tx1"/>
                </a:solidFill>
                <a:ea typeface="MS PGothic" panose="020B0600070205080204" pitchFamily="34" charset="-128"/>
                <a:cs typeface="Georgia"/>
              </a:rPr>
              <a:t>; Trump recounted that he was “not supposed to be here” </a:t>
            </a:r>
          </a:p>
          <a:p>
            <a:pPr marL="171450" lvl="1" indent="-171450">
              <a:spcAft>
                <a:spcPts val="300"/>
              </a:spcAft>
              <a:buFont typeface="Arial" panose="020B0604020202020204" pitchFamily="34" charset="0"/>
              <a:buChar char="•"/>
              <a:defRPr/>
            </a:pPr>
            <a:r>
              <a:rPr lang="en-US" sz="1100" dirty="0">
                <a:solidFill>
                  <a:schemeClr val="tx1"/>
                </a:solidFill>
                <a:ea typeface="MS PGothic" panose="020B0600070205080204" pitchFamily="34" charset="-128"/>
                <a:cs typeface="Georgia"/>
              </a:rPr>
              <a:t>The former president opened his speech stating, “the discord and division in our </a:t>
            </a:r>
            <a:r>
              <a:rPr lang="en-US" sz="1100" b="1" dirty="0">
                <a:solidFill>
                  <a:schemeClr val="tx1"/>
                </a:solidFill>
                <a:ea typeface="MS PGothic" panose="020B0600070205080204" pitchFamily="34" charset="-128"/>
                <a:cs typeface="Georgia"/>
              </a:rPr>
              <a:t>society must be healed”</a:t>
            </a:r>
          </a:p>
          <a:p>
            <a:pPr marL="171450" lvl="1" indent="-171450">
              <a:spcAft>
                <a:spcPts val="300"/>
              </a:spcAft>
              <a:buFont typeface="Arial" panose="020B0604020202020204" pitchFamily="34" charset="0"/>
              <a:buChar char="•"/>
              <a:defRPr/>
            </a:pPr>
            <a:r>
              <a:rPr lang="en-US" sz="1100" dirty="0">
                <a:solidFill>
                  <a:schemeClr val="tx1"/>
                </a:solidFill>
                <a:ea typeface="MS PGothic" panose="020B0600070205080204" pitchFamily="34" charset="-128"/>
                <a:cs typeface="Georgia"/>
              </a:rPr>
              <a:t>He later said, “we must not criminalize dissent or demonize political disagreement,” </a:t>
            </a:r>
            <a:r>
              <a:rPr lang="en-US" sz="1100" b="1" dirty="0">
                <a:solidFill>
                  <a:schemeClr val="tx1"/>
                </a:solidFill>
                <a:ea typeface="MS PGothic" panose="020B0600070205080204" pitchFamily="34" charset="-128"/>
                <a:cs typeface="Georgia"/>
              </a:rPr>
              <a:t>directly setting up</a:t>
            </a:r>
            <a:r>
              <a:rPr lang="en-US" sz="1100" dirty="0">
                <a:solidFill>
                  <a:schemeClr val="tx1"/>
                </a:solidFill>
                <a:ea typeface="MS PGothic" panose="020B0600070205080204" pitchFamily="34" charset="-128"/>
                <a:cs typeface="Georgia"/>
              </a:rPr>
              <a:t> an attack on Democrats for “weaponizing the justice system”</a:t>
            </a:r>
          </a:p>
          <a:p>
            <a:pPr marL="171450" lvl="1" indent="-171450">
              <a:spcAft>
                <a:spcPts val="300"/>
              </a:spcAft>
              <a:buFont typeface="Arial" panose="020B0604020202020204" pitchFamily="34" charset="0"/>
              <a:buChar char="•"/>
              <a:defRPr/>
            </a:pPr>
            <a:endParaRPr lang="en-US" sz="1100" dirty="0">
              <a:solidFill>
                <a:schemeClr val="tx1"/>
              </a:solidFill>
              <a:ea typeface="MS PGothic" panose="020B0600070205080204" pitchFamily="34" charset="-128"/>
              <a:cs typeface="Georgia"/>
            </a:endParaRPr>
          </a:p>
        </p:txBody>
      </p:sp>
      <p:sp>
        <p:nvSpPr>
          <p:cNvPr id="10" name="Rounded Rectangle 44">
            <a:extLst>
              <a:ext uri="{FF2B5EF4-FFF2-40B4-BE49-F238E27FC236}">
                <a16:creationId xmlns:a16="http://schemas.microsoft.com/office/drawing/2014/main" id="{EA01F8D5-4746-8053-42D4-3B8D0287163D}"/>
              </a:ext>
            </a:extLst>
          </p:cNvPr>
          <p:cNvSpPr/>
          <p:nvPr/>
        </p:nvSpPr>
        <p:spPr>
          <a:xfrm>
            <a:off x="7451575" y="1664721"/>
            <a:ext cx="2377440" cy="4297680"/>
          </a:xfrm>
          <a:prstGeom prst="roundRect">
            <a:avLst>
              <a:gd name="adj" fmla="val 4926"/>
            </a:avLst>
          </a:prstGeom>
          <a:noFill/>
          <a:ln w="285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tIns="1005840" rIns="91440" bIns="0" rtlCol="0" anchor="t"/>
          <a:lstStyle/>
          <a:p>
            <a:pPr marL="0" lvl="1" algn="ctr">
              <a:spcAft>
                <a:spcPts val="600"/>
              </a:spcAft>
              <a:defRPr/>
            </a:pPr>
            <a:r>
              <a:rPr lang="en-US" sz="1200" b="1" dirty="0">
                <a:solidFill>
                  <a:schemeClr val="accent1">
                    <a:lumMod val="75000"/>
                  </a:schemeClr>
                </a:solidFill>
                <a:ea typeface="MS PGothic" panose="020B0600070205080204" pitchFamily="34" charset="-128"/>
                <a:cs typeface="Georgia"/>
              </a:rPr>
              <a:t>ECONOMY AND IMMIGRATION</a:t>
            </a:r>
          </a:p>
          <a:p>
            <a:pPr marL="171450" lvl="1" indent="-171450">
              <a:spcAft>
                <a:spcPts val="300"/>
              </a:spcAft>
              <a:buFont typeface="Arial" panose="020B0604020202020204" pitchFamily="34" charset="0"/>
              <a:buChar char="•"/>
              <a:defRPr/>
            </a:pPr>
            <a:r>
              <a:rPr lang="en-US" sz="1100" dirty="0">
                <a:solidFill>
                  <a:schemeClr val="tx1"/>
                </a:solidFill>
                <a:ea typeface="MS PGothic" panose="020B0600070205080204" pitchFamily="34" charset="-128"/>
                <a:cs typeface="Georgia"/>
              </a:rPr>
              <a:t>The speech did not touch on Trump’s court cases, it instead mostly highlighted </a:t>
            </a:r>
            <a:r>
              <a:rPr lang="en-US" sz="1100" b="1" dirty="0">
                <a:solidFill>
                  <a:schemeClr val="tx1"/>
                </a:solidFill>
                <a:ea typeface="MS PGothic" panose="020B0600070205080204" pitchFamily="34" charset="-128"/>
                <a:cs typeface="Georgia"/>
              </a:rPr>
              <a:t>economic</a:t>
            </a:r>
            <a:r>
              <a:rPr lang="en-US" sz="1100" dirty="0">
                <a:solidFill>
                  <a:schemeClr val="tx1"/>
                </a:solidFill>
                <a:ea typeface="MS PGothic" panose="020B0600070205080204" pitchFamily="34" charset="-128"/>
                <a:cs typeface="Georgia"/>
              </a:rPr>
              <a:t> plans, </a:t>
            </a:r>
            <a:r>
              <a:rPr lang="en-US" sz="1100" b="1" dirty="0">
                <a:solidFill>
                  <a:schemeClr val="tx1"/>
                </a:solidFill>
                <a:ea typeface="MS PGothic" panose="020B0600070205080204" pitchFamily="34" charset="-128"/>
                <a:cs typeface="Georgia"/>
              </a:rPr>
              <a:t>immigration</a:t>
            </a:r>
            <a:r>
              <a:rPr lang="en-US" sz="1100" dirty="0">
                <a:solidFill>
                  <a:schemeClr val="tx1"/>
                </a:solidFill>
                <a:ea typeface="MS PGothic" panose="020B0600070205080204" pitchFamily="34" charset="-128"/>
                <a:cs typeface="Georgia"/>
              </a:rPr>
              <a:t> policies, and </a:t>
            </a:r>
            <a:r>
              <a:rPr lang="en-US" sz="1100" b="1" dirty="0">
                <a:solidFill>
                  <a:schemeClr val="tx1"/>
                </a:solidFill>
                <a:ea typeface="MS PGothic" panose="020B0600070205080204" pitchFamily="34" charset="-128"/>
                <a:cs typeface="Georgia"/>
              </a:rPr>
              <a:t>restoring respect </a:t>
            </a:r>
            <a:r>
              <a:rPr lang="en-US" sz="1100" dirty="0">
                <a:solidFill>
                  <a:schemeClr val="tx1"/>
                </a:solidFill>
                <a:ea typeface="MS PGothic" panose="020B0600070205080204" pitchFamily="34" charset="-128"/>
                <a:cs typeface="Georgia"/>
              </a:rPr>
              <a:t>to the US on the world stage</a:t>
            </a:r>
          </a:p>
          <a:p>
            <a:pPr marL="171450" lvl="1" indent="-171450">
              <a:spcAft>
                <a:spcPts val="300"/>
              </a:spcAft>
              <a:buFont typeface="Arial" panose="020B0604020202020204" pitchFamily="34" charset="0"/>
              <a:buChar char="•"/>
              <a:defRPr/>
            </a:pPr>
            <a:r>
              <a:rPr lang="en-US" sz="1100" dirty="0">
                <a:solidFill>
                  <a:schemeClr val="tx1"/>
                </a:solidFill>
                <a:ea typeface="MS PGothic" panose="020B0600070205080204" pitchFamily="34" charset="-128"/>
                <a:cs typeface="Georgia"/>
              </a:rPr>
              <a:t>Trump said he will </a:t>
            </a:r>
            <a:r>
              <a:rPr lang="en-US" sz="1100" b="1" dirty="0">
                <a:solidFill>
                  <a:schemeClr val="tx1"/>
                </a:solidFill>
                <a:ea typeface="MS PGothic" panose="020B0600070205080204" pitchFamily="34" charset="-128"/>
                <a:cs typeface="Georgia"/>
              </a:rPr>
              <a:t>drive down inflation</a:t>
            </a:r>
            <a:r>
              <a:rPr lang="en-US" sz="1100" dirty="0">
                <a:solidFill>
                  <a:schemeClr val="tx1"/>
                </a:solidFill>
                <a:ea typeface="MS PGothic" panose="020B0600070205080204" pitchFamily="34" charset="-128"/>
                <a:cs typeface="Georgia"/>
              </a:rPr>
              <a:t> by lowering energy costs and advancing additional tax cuts</a:t>
            </a:r>
          </a:p>
          <a:p>
            <a:pPr marL="171450" lvl="1" indent="-171450">
              <a:spcAft>
                <a:spcPts val="300"/>
              </a:spcAft>
              <a:buFont typeface="Arial" panose="020B0604020202020204" pitchFamily="34" charset="0"/>
              <a:buChar char="•"/>
              <a:defRPr/>
            </a:pPr>
            <a:r>
              <a:rPr lang="en-US" sz="1100" dirty="0">
                <a:solidFill>
                  <a:schemeClr val="tx1"/>
                </a:solidFill>
                <a:ea typeface="MS PGothic" panose="020B0600070205080204" pitchFamily="34" charset="-128"/>
                <a:cs typeface="Georgia"/>
              </a:rPr>
              <a:t>Trump promised to end the “border nightmare” </a:t>
            </a:r>
            <a:r>
              <a:rPr lang="en-US" sz="1100" b="1" dirty="0">
                <a:solidFill>
                  <a:schemeClr val="tx1"/>
                </a:solidFill>
                <a:ea typeface="MS PGothic" panose="020B0600070205080204" pitchFamily="34" charset="-128"/>
                <a:cs typeface="Georgia"/>
              </a:rPr>
              <a:t>on his first day in office</a:t>
            </a:r>
            <a:r>
              <a:rPr lang="en-US" sz="1100" dirty="0">
                <a:solidFill>
                  <a:schemeClr val="tx1"/>
                </a:solidFill>
                <a:ea typeface="MS PGothic" panose="020B0600070205080204" pitchFamily="34" charset="-128"/>
                <a:cs typeface="Georgia"/>
              </a:rPr>
              <a:t>, expressing that the border is </a:t>
            </a:r>
            <a:r>
              <a:rPr lang="en-US" sz="1100" b="1" dirty="0">
                <a:solidFill>
                  <a:schemeClr val="tx1"/>
                </a:solidFill>
                <a:ea typeface="MS PGothic" panose="020B0600070205080204" pitchFamily="34" charset="-128"/>
                <a:cs typeface="Georgia"/>
              </a:rPr>
              <a:t>“at the heart </a:t>
            </a:r>
            <a:r>
              <a:rPr lang="en-US" sz="1100" dirty="0">
                <a:solidFill>
                  <a:schemeClr val="tx1"/>
                </a:solidFill>
                <a:ea typeface="MS PGothic" panose="020B0600070205080204" pitchFamily="34" charset="-128"/>
                <a:cs typeface="Georgia"/>
              </a:rPr>
              <a:t>of the Republican platform” </a:t>
            </a:r>
          </a:p>
        </p:txBody>
      </p:sp>
      <p:sp>
        <p:nvSpPr>
          <p:cNvPr id="19" name="Rounded Rectangle 44">
            <a:extLst>
              <a:ext uri="{FF2B5EF4-FFF2-40B4-BE49-F238E27FC236}">
                <a16:creationId xmlns:a16="http://schemas.microsoft.com/office/drawing/2014/main" id="{B7D42248-4FAD-7219-71FA-21F23B96CF8A}"/>
              </a:ext>
            </a:extLst>
          </p:cNvPr>
          <p:cNvSpPr/>
          <p:nvPr/>
        </p:nvSpPr>
        <p:spPr>
          <a:xfrm>
            <a:off x="2489201" y="1664721"/>
            <a:ext cx="2377440" cy="4297680"/>
          </a:xfrm>
          <a:prstGeom prst="roundRect">
            <a:avLst>
              <a:gd name="adj" fmla="val 4926"/>
            </a:avLst>
          </a:prstGeom>
          <a:noFill/>
          <a:ln w="285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tIns="1005840" rIns="91440" bIns="0" rtlCol="0" anchor="t"/>
          <a:lstStyle/>
          <a:p>
            <a:pPr marL="0" lvl="1" algn="ctr">
              <a:spcAft>
                <a:spcPts val="600"/>
              </a:spcAft>
              <a:defRPr/>
            </a:pPr>
            <a:r>
              <a:rPr lang="en-US" sz="1200" b="1" dirty="0">
                <a:solidFill>
                  <a:schemeClr val="accent1">
                    <a:lumMod val="75000"/>
                  </a:schemeClr>
                </a:solidFill>
                <a:ea typeface="MS PGothic" panose="020B0600070205080204" pitchFamily="34" charset="-128"/>
                <a:cs typeface="Georgia"/>
              </a:rPr>
              <a:t>TRUMP FORMALLY ACCEPTS GOP NOMINATION </a:t>
            </a:r>
          </a:p>
          <a:p>
            <a:pPr marL="171450" lvl="1" indent="-171450">
              <a:spcAft>
                <a:spcPts val="300"/>
              </a:spcAft>
              <a:buFont typeface="Arial" panose="020B0604020202020204" pitchFamily="34" charset="0"/>
              <a:buChar char="•"/>
              <a:defRPr/>
            </a:pPr>
            <a:r>
              <a:rPr lang="en-US" sz="1100" dirty="0">
                <a:solidFill>
                  <a:schemeClr val="tx1"/>
                </a:solidFill>
                <a:ea typeface="MS PGothic" panose="020B0600070205080204" pitchFamily="34" charset="-128"/>
                <a:cs typeface="Georgia"/>
              </a:rPr>
              <a:t>Trump’s acceptance speech was the last event of the four-day long convention</a:t>
            </a:r>
          </a:p>
          <a:p>
            <a:pPr marL="171450" lvl="1" indent="-171450">
              <a:spcAft>
                <a:spcPts val="300"/>
              </a:spcAft>
              <a:buFont typeface="Arial" panose="020B0604020202020204" pitchFamily="34" charset="0"/>
              <a:buChar char="•"/>
              <a:defRPr/>
            </a:pPr>
            <a:r>
              <a:rPr lang="en-US" sz="1100" dirty="0">
                <a:solidFill>
                  <a:schemeClr val="tx1"/>
                </a:solidFill>
                <a:ea typeface="MS PGothic" panose="020B0600070205080204" pitchFamily="34" charset="-128"/>
                <a:cs typeface="Georgia"/>
              </a:rPr>
              <a:t>Before Trump’s keynote speech, Terry Bollea whose stage name is Hulk Hogan, </a:t>
            </a:r>
            <a:r>
              <a:rPr lang="en-US" sz="1100" b="1" dirty="0">
                <a:solidFill>
                  <a:schemeClr val="tx1"/>
                </a:solidFill>
                <a:ea typeface="MS PGothic" panose="020B0600070205080204" pitchFamily="34" charset="-128"/>
                <a:cs typeface="Georgia"/>
              </a:rPr>
              <a:t>tore off </a:t>
            </a:r>
            <a:r>
              <a:rPr lang="en-US" sz="1100" dirty="0">
                <a:solidFill>
                  <a:schemeClr val="tx1"/>
                </a:solidFill>
                <a:ea typeface="MS PGothic" panose="020B0600070205080204" pitchFamily="34" charset="-128"/>
                <a:cs typeface="Georgia"/>
              </a:rPr>
              <a:t>his suit to reveal a Trump Vance tank top, to the crowd’s delight</a:t>
            </a:r>
          </a:p>
          <a:p>
            <a:pPr marL="171450" lvl="1" indent="-171450">
              <a:spcAft>
                <a:spcPts val="300"/>
              </a:spcAft>
              <a:buFont typeface="Arial" panose="020B0604020202020204" pitchFamily="34" charset="0"/>
              <a:buChar char="•"/>
              <a:defRPr/>
            </a:pPr>
            <a:r>
              <a:rPr lang="en-US" sz="1100" dirty="0">
                <a:solidFill>
                  <a:schemeClr val="tx1"/>
                </a:solidFill>
                <a:ea typeface="MS PGothic" panose="020B0600070205080204" pitchFamily="34" charset="-128"/>
                <a:cs typeface="Georgia"/>
              </a:rPr>
              <a:t>At </a:t>
            </a:r>
            <a:r>
              <a:rPr lang="en-US" sz="1100" b="1" dirty="0">
                <a:solidFill>
                  <a:schemeClr val="tx1"/>
                </a:solidFill>
                <a:ea typeface="MS PGothic" panose="020B0600070205080204" pitchFamily="34" charset="-128"/>
                <a:cs typeface="Georgia"/>
              </a:rPr>
              <a:t>92 minutes</a:t>
            </a:r>
            <a:r>
              <a:rPr lang="en-US" sz="1100" dirty="0">
                <a:solidFill>
                  <a:schemeClr val="tx1"/>
                </a:solidFill>
                <a:ea typeface="MS PGothic" panose="020B0600070205080204" pitchFamily="34" charset="-128"/>
                <a:cs typeface="Georgia"/>
              </a:rPr>
              <a:t>, Trump’s address broke his own record for the </a:t>
            </a:r>
            <a:r>
              <a:rPr lang="en-US" sz="1100" b="1" dirty="0">
                <a:solidFill>
                  <a:schemeClr val="tx1"/>
                </a:solidFill>
                <a:ea typeface="MS PGothic" panose="020B0600070205080204" pitchFamily="34" charset="-128"/>
                <a:cs typeface="Georgia"/>
              </a:rPr>
              <a:t>longest</a:t>
            </a:r>
            <a:r>
              <a:rPr lang="en-US" sz="1100" dirty="0">
                <a:solidFill>
                  <a:schemeClr val="tx1"/>
                </a:solidFill>
                <a:ea typeface="MS PGothic" panose="020B0600070205080204" pitchFamily="34" charset="-128"/>
                <a:cs typeface="Georgia"/>
              </a:rPr>
              <a:t> nomination acceptance speech in at least a half-century</a:t>
            </a:r>
          </a:p>
          <a:p>
            <a:pPr marL="171450" lvl="1" indent="-171450">
              <a:spcAft>
                <a:spcPts val="300"/>
              </a:spcAft>
              <a:buFont typeface="Arial" panose="020B0604020202020204" pitchFamily="34" charset="0"/>
              <a:buChar char="•"/>
              <a:defRPr/>
            </a:pPr>
            <a:endParaRPr lang="en-US" sz="1100" dirty="0">
              <a:solidFill>
                <a:schemeClr val="tx1"/>
              </a:solidFill>
              <a:ea typeface="MS PGothic" panose="020B0600070205080204" pitchFamily="34" charset="-128"/>
              <a:cs typeface="Georgia"/>
            </a:endParaRPr>
          </a:p>
        </p:txBody>
      </p:sp>
      <p:sp>
        <p:nvSpPr>
          <p:cNvPr id="20" name="Oval 19">
            <a:extLst>
              <a:ext uri="{FF2B5EF4-FFF2-40B4-BE49-F238E27FC236}">
                <a16:creationId xmlns:a16="http://schemas.microsoft.com/office/drawing/2014/main" id="{200326A7-16AE-ECF1-47B1-7EA52DFD825C}"/>
              </a:ext>
            </a:extLst>
          </p:cNvPr>
          <p:cNvSpPr/>
          <p:nvPr/>
        </p:nvSpPr>
        <p:spPr>
          <a:xfrm>
            <a:off x="8238650" y="1829128"/>
            <a:ext cx="803290" cy="803290"/>
          </a:xfrm>
          <a:prstGeom prst="ellipse">
            <a:avLst/>
          </a:prstGeom>
          <a:solidFill>
            <a:schemeClr val="accent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Oval 20">
            <a:extLst>
              <a:ext uri="{FF2B5EF4-FFF2-40B4-BE49-F238E27FC236}">
                <a16:creationId xmlns:a16="http://schemas.microsoft.com/office/drawing/2014/main" id="{9ACB1576-5914-0A2E-7CFC-5EC8515AF5D7}"/>
              </a:ext>
            </a:extLst>
          </p:cNvPr>
          <p:cNvSpPr/>
          <p:nvPr/>
        </p:nvSpPr>
        <p:spPr>
          <a:xfrm>
            <a:off x="3276276" y="1829128"/>
            <a:ext cx="803290" cy="803290"/>
          </a:xfrm>
          <a:prstGeom prst="ellipse">
            <a:avLst/>
          </a:prstGeom>
          <a:solidFill>
            <a:schemeClr val="accent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Oval 21">
            <a:extLst>
              <a:ext uri="{FF2B5EF4-FFF2-40B4-BE49-F238E27FC236}">
                <a16:creationId xmlns:a16="http://schemas.microsoft.com/office/drawing/2014/main" id="{1DFF5093-29E6-CB1E-F11E-E7FC9A7DF1E7}"/>
              </a:ext>
            </a:extLst>
          </p:cNvPr>
          <p:cNvSpPr/>
          <p:nvPr/>
        </p:nvSpPr>
        <p:spPr>
          <a:xfrm>
            <a:off x="5757463" y="1829128"/>
            <a:ext cx="803290" cy="803290"/>
          </a:xfrm>
          <a:prstGeom prst="ellipse">
            <a:avLst/>
          </a:prstGeom>
          <a:solidFill>
            <a:schemeClr val="accent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Graphic 1">
            <a:extLst>
              <a:ext uri="{FF2B5EF4-FFF2-40B4-BE49-F238E27FC236}">
                <a16:creationId xmlns:a16="http://schemas.microsoft.com/office/drawing/2014/main" id="{CBE25356-DD02-10F1-4FBC-C6E5A05BA3FB}"/>
              </a:ext>
            </a:extLst>
          </p:cNvPr>
          <p:cNvPicPr>
            <a:picLocks/>
          </p:cNvPicPr>
          <p:nvPr/>
        </p:nvPicPr>
        <p:blipFill>
          <a:blip r:embed="rId3">
            <a:extLst>
              <a:ext uri="{96DAC541-7B7A-43D3-8B79-37D633B846F1}">
                <asvg:svgBlip xmlns:asvg="http://schemas.microsoft.com/office/drawing/2016/SVG/main" r:embed="rId4"/>
              </a:ext>
            </a:extLst>
          </a:blip>
          <a:stretch>
            <a:fillRect/>
          </a:stretch>
        </p:blipFill>
        <p:spPr>
          <a:xfrm>
            <a:off x="3403601" y="1956451"/>
            <a:ext cx="548640" cy="548640"/>
          </a:xfrm>
          <a:prstGeom prst="rect">
            <a:avLst/>
          </a:prstGeom>
        </p:spPr>
      </p:pic>
      <p:pic>
        <p:nvPicPr>
          <p:cNvPr id="3" name="Graphic 2">
            <a:extLst>
              <a:ext uri="{FF2B5EF4-FFF2-40B4-BE49-F238E27FC236}">
                <a16:creationId xmlns:a16="http://schemas.microsoft.com/office/drawing/2014/main" id="{DF927CAA-287F-EFF7-DF29-4443BE9DCA05}"/>
              </a:ext>
            </a:extLst>
          </p:cNvPr>
          <p:cNvPicPr>
            <a:picLocks/>
          </p:cNvPicPr>
          <p:nvPr/>
        </p:nvPicPr>
        <p:blipFill>
          <a:blip r:embed="rId5">
            <a:extLst>
              <a:ext uri="{96DAC541-7B7A-43D3-8B79-37D633B846F1}">
                <asvg:svgBlip xmlns:asvg="http://schemas.microsoft.com/office/drawing/2016/SVG/main" r:embed="rId6"/>
              </a:ext>
            </a:extLst>
          </a:blip>
          <a:stretch>
            <a:fillRect/>
          </a:stretch>
        </p:blipFill>
        <p:spPr>
          <a:xfrm>
            <a:off x="5854018" y="1909179"/>
            <a:ext cx="620039" cy="643186"/>
          </a:xfrm>
          <a:prstGeom prst="rect">
            <a:avLst/>
          </a:prstGeom>
        </p:spPr>
      </p:pic>
      <p:pic>
        <p:nvPicPr>
          <p:cNvPr id="5" name="Graphic 4">
            <a:extLst>
              <a:ext uri="{FF2B5EF4-FFF2-40B4-BE49-F238E27FC236}">
                <a16:creationId xmlns:a16="http://schemas.microsoft.com/office/drawing/2014/main" id="{ACF2DC60-7AB1-341E-ACF0-FA34A00D21E0}"/>
              </a:ext>
            </a:extLst>
          </p:cNvPr>
          <p:cNvPicPr>
            <a:picLocks/>
          </p:cNvPicPr>
          <p:nvPr/>
        </p:nvPicPr>
        <p:blipFill>
          <a:blip r:embed="rId7">
            <a:extLst>
              <a:ext uri="{96DAC541-7B7A-43D3-8B79-37D633B846F1}">
                <asvg:svgBlip xmlns:asvg="http://schemas.microsoft.com/office/drawing/2016/SVG/main" r:embed="rId8"/>
              </a:ext>
            </a:extLst>
          </a:blip>
          <a:stretch>
            <a:fillRect/>
          </a:stretch>
        </p:blipFill>
        <p:spPr>
          <a:xfrm>
            <a:off x="8287099" y="1948103"/>
            <a:ext cx="706392" cy="565337"/>
          </a:xfrm>
          <a:prstGeom prst="rect">
            <a:avLst/>
          </a:prstGeom>
        </p:spPr>
      </p:pic>
    </p:spTree>
    <p:extLst>
      <p:ext uri="{BB962C8B-B14F-4D97-AF65-F5344CB8AC3E}">
        <p14:creationId xmlns:p14="http://schemas.microsoft.com/office/powerpoint/2010/main" val="2033080945"/>
      </p:ext>
    </p:extLst>
  </p:cSld>
  <p:clrMapOvr>
    <a:masterClrMapping/>
  </p:clrMapOvr>
</p:sld>
</file>

<file path=ppt/theme/theme1.xml><?xml version="1.0" encoding="utf-8"?>
<a:theme xmlns:a="http://schemas.openxmlformats.org/drawingml/2006/main" name="Theme1">
  <a:themeElements>
    <a:clrScheme name="Custom 6">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e1" id="{1F99330D-193C-43AC-8EAD-7AC8D082C0DA}" vid="{A68C142A-6629-48BF-9828-DB1232778C9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525" row="1">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6A020251-D2FC-40E0-A1AA-4C5D79376E49}">
  <we:reference id="wa104381063" version="1.0.0.1" store="en-US" storeType="OMEX"/>
  <we:alternateReferences>
    <we:reference id="wa104381063" version="1.0.0.1" store="wa104381063" storeType="OMEX"/>
  </we:alternateReferences>
  <we:properties/>
  <we:bindings/>
  <we:snapshot xmlns:r="http://schemas.openxmlformats.org/officeDocument/2006/relationships"/>
</we:webextension>
</file>

<file path=docProps/app.xml><?xml version="1.0" encoding="utf-8"?>
<Properties xmlns="http://schemas.openxmlformats.org/officeDocument/2006/extended-properties" xmlns:vt="http://schemas.openxmlformats.org/officeDocument/2006/docPropsVTypes">
  <Template>Theme1</Template>
  <TotalTime>114</TotalTime>
  <Words>2855</Words>
  <Application>Microsoft Office PowerPoint</Application>
  <PresentationFormat>Widescreen</PresentationFormat>
  <Paragraphs>167</Paragraphs>
  <Slides>7</Slides>
  <Notes>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MS PGothic</vt:lpstr>
      <vt:lpstr>Arial</vt:lpstr>
      <vt:lpstr>Calibri</vt:lpstr>
      <vt:lpstr>Gotham Bold</vt:lpstr>
      <vt:lpstr>Gotham Book</vt:lpstr>
      <vt:lpstr>Segoe UI</vt:lpstr>
      <vt:lpstr>Theme1</vt:lpstr>
      <vt:lpstr>2024 Republican National Convention</vt:lpstr>
      <vt:lpstr>RNC recap: Monday, July 15</vt:lpstr>
      <vt:lpstr>Trump chooses Ohio Senator J.D. Vance to be his Vice President</vt:lpstr>
      <vt:lpstr>Senator JD Vance (R-OH)</vt:lpstr>
      <vt:lpstr>RNC recap: Tuesday, July 16</vt:lpstr>
      <vt:lpstr>RNC recap: Wednesday, July 17</vt:lpstr>
      <vt:lpstr>RNC recap: Thursday, July 18</vt:lpstr>
    </vt:vector>
  </TitlesOfParts>
  <Company>Atlantic Media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Presentation Center</dc:creator>
  <cp:lastModifiedBy>Jennifer Ocampo</cp:lastModifiedBy>
  <cp:revision>1029</cp:revision>
  <dcterms:created xsi:type="dcterms:W3CDTF">2020-05-28T13:14:54Z</dcterms:created>
  <dcterms:modified xsi:type="dcterms:W3CDTF">2024-07-30T19:54:53Z</dcterms:modified>
</cp:coreProperties>
</file>